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4" r:id="rId2"/>
    <p:sldId id="298" r:id="rId3"/>
    <p:sldId id="268" r:id="rId4"/>
    <p:sldId id="281" r:id="rId5"/>
    <p:sldId id="269" r:id="rId6"/>
    <p:sldId id="294" r:id="rId7"/>
    <p:sldId id="271" r:id="rId8"/>
    <p:sldId id="288" r:id="rId9"/>
    <p:sldId id="296" r:id="rId10"/>
    <p:sldId id="275" r:id="rId11"/>
    <p:sldId id="297" r:id="rId12"/>
    <p:sldId id="280" r:id="rId13"/>
    <p:sldId id="276" r:id="rId14"/>
    <p:sldId id="28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CC"/>
    <a:srgbClr val="FF3300"/>
    <a:srgbClr val="000099"/>
    <a:srgbClr val="0000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951" autoAdjust="0"/>
  </p:normalViewPr>
  <p:slideViewPr>
    <p:cSldViewPr>
      <p:cViewPr varScale="1">
        <p:scale>
          <a:sx n="103" d="100"/>
          <a:sy n="103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17" Type="http://schemas.openxmlformats.org/officeDocument/2006/relationships/image" Target="../media/image21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6" Type="http://schemas.openxmlformats.org/officeDocument/2006/relationships/image" Target="../media/image39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F5032F-0A42-4303-8D37-0C9B23751E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DF8E18-4ABE-42AD-9F84-A8B60853BDCF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51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2F13016C-B440-4C56-B12C-B8C42615DE2E}" type="slidenum">
              <a:rPr lang="en-US" altLang="en-US" sz="1200"/>
              <a:pPr algn="r"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E43D5-608F-4A55-B3F1-02C86A11C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5041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5490C-85DE-4D63-A55E-8C6434752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7816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E72FD-4A24-490A-A337-FE67DFFB14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4615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D087A-56EC-48C1-B7F0-B2512FF96A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057444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DC2FF-B584-4F0D-8686-067F12592E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08867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6B18E-146B-4C39-B906-B2B80D0D83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1727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004CA-DCE2-4CA7-8297-6D13FDF8A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6112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FACFF-27A7-4A3B-A51F-EE216DAE6A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3155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A85BE-5500-461C-A645-D999F8EA74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68709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BAA47-FAE4-43CA-B59E-29E8B517D3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1959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6A189-6B05-4590-B12C-8D15DE8D35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0814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FCDD7-B7FD-4CC5-9DD8-0CCE752B4E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2388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D8430-6755-4A56-8A06-674596A9FC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65287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936E2EE-0F6D-40D4-94EB-29F344FD49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18" Type="http://schemas.openxmlformats.org/officeDocument/2006/relationships/oleObject" Target="../embeddings/oleObject4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8.bin"/><Relationship Id="rId10" Type="http://schemas.openxmlformats.org/officeDocument/2006/relationships/oleObject" Target="../embeddings/oleObject33.bin"/><Relationship Id="rId19" Type="http://schemas.openxmlformats.org/officeDocument/2006/relationships/oleObject" Target="../embeddings/oleObject42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Relationship Id="rId14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18" Type="http://schemas.openxmlformats.org/officeDocument/2006/relationships/oleObject" Target="../embeddings/oleObject2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3.bin"/><Relationship Id="rId19" Type="http://schemas.openxmlformats.org/officeDocument/2006/relationships/oleObject" Target="../embeddings/oleObject22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6"/>
          <p:cNvSpPr>
            <a:spLocks noChangeArrowheads="1" noChangeShapeType="1" noTextEdit="1"/>
          </p:cNvSpPr>
          <p:nvPr/>
        </p:nvSpPr>
        <p:spPr bwMode="auto">
          <a:xfrm>
            <a:off x="979488" y="606425"/>
            <a:ext cx="7620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CHÀO MỪNG CÁC EM ĐẾN VỚI TIẾT HỌC</a:t>
            </a:r>
          </a:p>
        </p:txBody>
      </p:sp>
      <p:sp>
        <p:nvSpPr>
          <p:cNvPr id="3075" name="WordArt 10"/>
          <p:cNvSpPr>
            <a:spLocks noChangeArrowheads="1" noChangeShapeType="1" noTextEdit="1"/>
          </p:cNvSpPr>
          <p:nvPr/>
        </p:nvSpPr>
        <p:spPr bwMode="auto">
          <a:xfrm>
            <a:off x="742950" y="4495800"/>
            <a:ext cx="7658100" cy="1062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GV </a:t>
            </a:r>
            <a:r>
              <a:rPr lang="vi-VN" sz="3600" kern="10" dirty="0" smtClean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:</a:t>
            </a:r>
            <a:r>
              <a:rPr lang="en-US" sz="3600" kern="10" dirty="0" smtClean="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LÊ NGỌC ĐỈNH</a:t>
            </a:r>
            <a:endParaRPr lang="en-US" sz="3600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3076" name="WordArt 11"/>
          <p:cNvSpPr>
            <a:spLocks noChangeArrowheads="1" noChangeShapeType="1" noTextEdit="1"/>
          </p:cNvSpPr>
          <p:nvPr/>
        </p:nvSpPr>
        <p:spPr bwMode="auto">
          <a:xfrm>
            <a:off x="2743200" y="3071813"/>
            <a:ext cx="36576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Môn Toán 6</a:t>
            </a:r>
          </a:p>
        </p:txBody>
      </p:sp>
      <p:sp>
        <p:nvSpPr>
          <p:cNvPr id="3077" name="WordArt 11"/>
          <p:cNvSpPr>
            <a:spLocks noChangeArrowheads="1" noChangeShapeType="1" noTextEdit="1"/>
          </p:cNvSpPr>
          <p:nvPr/>
        </p:nvSpPr>
        <p:spPr bwMode="auto">
          <a:xfrm>
            <a:off x="1924050" y="2135188"/>
            <a:ext cx="5638800" cy="73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dirty="0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RÚT </a:t>
            </a:r>
            <a:r>
              <a:rPr lang="en-US" sz="3600" b="1" i="1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GỌN PHÂN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686800" cy="1143000"/>
          </a:xfrm>
          <a:noFill/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0000"/>
                </a:solidFill>
              </a:rPr>
              <a:t>Bài 1:</a:t>
            </a:r>
            <a:r>
              <a:rPr lang="en-US" altLang="en-US" sz="3600" b="1" smtClean="0">
                <a:solidFill>
                  <a:srgbClr val="0066FF"/>
                </a:solidFill>
              </a:rPr>
              <a:t> </a:t>
            </a:r>
            <a:r>
              <a:rPr lang="en-US" altLang="en-US" sz="3600" b="1" smtClean="0">
                <a:solidFill>
                  <a:schemeClr val="tx1"/>
                </a:solidFill>
              </a:rPr>
              <a:t>Rút gọn các phân số sau :</a:t>
            </a: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>
            <p:ph idx="1"/>
          </p:nvPr>
        </p:nvGraphicFramePr>
        <p:xfrm>
          <a:off x="685800" y="1176338"/>
          <a:ext cx="1371600" cy="952500"/>
        </p:xfrm>
        <a:graphic>
          <a:graphicData uri="http://schemas.openxmlformats.org/presentationml/2006/ole">
            <p:oleObj spid="_x0000_s13333" name="Equation" r:id="rId3" imgW="431613" imgH="393529" progId="Equation.3">
              <p:embed/>
            </p:oleObj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541588" y="1214438"/>
          <a:ext cx="1573212" cy="904875"/>
        </p:xfrm>
        <a:graphic>
          <a:graphicData uri="http://schemas.openxmlformats.org/presentationml/2006/ole">
            <p:oleObj spid="_x0000_s13334" name="Equation" r:id="rId4" imgW="520474" imgH="393529" progId="Equation.3">
              <p:embed/>
            </p:oleObj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4405313" y="1189038"/>
          <a:ext cx="1766887" cy="906462"/>
        </p:xfrm>
        <a:graphic>
          <a:graphicData uri="http://schemas.openxmlformats.org/presentationml/2006/ole">
            <p:oleObj spid="_x0000_s13335" name="Equation" r:id="rId5" imgW="583947" imgH="393529" progId="Equation.3">
              <p:embed/>
            </p:oleObj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638925" y="1150938"/>
          <a:ext cx="1666875" cy="936625"/>
        </p:xfrm>
        <a:graphic>
          <a:graphicData uri="http://schemas.openxmlformats.org/presentationml/2006/ole">
            <p:oleObj spid="_x0000_s13336" name="Equation" r:id="rId6" imgW="533169" imgH="393529" progId="Equation.3">
              <p:embed/>
            </p:oleObj>
          </a:graphicData>
        </a:graphic>
      </p:graphicFrame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886200" y="2027238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66"/>
                </a:solidFill>
              </a:rPr>
              <a:t>Giải</a:t>
            </a:r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685800" y="2624138"/>
          <a:ext cx="1143000" cy="898525"/>
        </p:xfrm>
        <a:graphic>
          <a:graphicData uri="http://schemas.openxmlformats.org/presentationml/2006/ole">
            <p:oleObj spid="_x0000_s13337" name="Equation" r:id="rId7" imgW="380835" imgH="393529" progId="Equation.3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1752600" y="2624138"/>
          <a:ext cx="1752600" cy="939800"/>
        </p:xfrm>
        <a:graphic>
          <a:graphicData uri="http://schemas.openxmlformats.org/presentationml/2006/ole">
            <p:oleObj spid="_x0000_s13338" name="Equation" r:id="rId8" imgW="558558" imgH="393529" progId="Equation.3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3505200" y="2624138"/>
          <a:ext cx="881063" cy="990600"/>
        </p:xfrm>
        <a:graphic>
          <a:graphicData uri="http://schemas.openxmlformats.org/presentationml/2006/ole">
            <p:oleObj spid="_x0000_s13339" name="Equation" r:id="rId9" imgW="266469" imgH="393359" progId="Equation.3">
              <p:embed/>
            </p:oleObj>
          </a:graphicData>
        </a:graphic>
      </p:graphicFrame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685800" y="3767138"/>
          <a:ext cx="1447800" cy="922337"/>
        </p:xfrm>
        <a:graphic>
          <a:graphicData uri="http://schemas.openxmlformats.org/presentationml/2006/ole">
            <p:oleObj spid="_x0000_s13340" name="Equation" r:id="rId10" imgW="469696" imgH="393529" progId="Equation.3">
              <p:embed/>
            </p:oleObj>
          </a:graphicData>
        </a:graphic>
      </p:graphicFrame>
      <p:graphicFrame>
        <p:nvGraphicFramePr>
          <p:cNvPr id="30732" name="Object 12"/>
          <p:cNvGraphicFramePr>
            <a:graphicFrameLocks noChangeAspect="1"/>
          </p:cNvGraphicFramePr>
          <p:nvPr/>
        </p:nvGraphicFramePr>
        <p:xfrm>
          <a:off x="2133600" y="3767138"/>
          <a:ext cx="1828800" cy="898525"/>
        </p:xfrm>
        <a:graphic>
          <a:graphicData uri="http://schemas.openxmlformats.org/presentationml/2006/ole">
            <p:oleObj spid="_x0000_s13341" name="Equation" r:id="rId11" imgW="609336" imgH="393529" progId="Equation.3">
              <p:embed/>
            </p:oleObj>
          </a:graphicData>
        </a:graphic>
      </p:graphicFrame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3886200" y="3767138"/>
          <a:ext cx="1143000" cy="898525"/>
        </p:xfrm>
        <a:graphic>
          <a:graphicData uri="http://schemas.openxmlformats.org/presentationml/2006/ole">
            <p:oleObj spid="_x0000_s13342" name="Equation" r:id="rId12" imgW="380835" imgH="393529" progId="Equation.3">
              <p:embed/>
            </p:oleObj>
          </a:graphicData>
        </a:graphic>
      </p:graphicFrame>
      <p:graphicFrame>
        <p:nvGraphicFramePr>
          <p:cNvPr id="30734" name="Object 14"/>
          <p:cNvGraphicFramePr>
            <a:graphicFrameLocks noChangeAspect="1"/>
          </p:cNvGraphicFramePr>
          <p:nvPr/>
        </p:nvGraphicFramePr>
        <p:xfrm>
          <a:off x="685800" y="4757738"/>
          <a:ext cx="1600200" cy="898525"/>
        </p:xfrm>
        <a:graphic>
          <a:graphicData uri="http://schemas.openxmlformats.org/presentationml/2006/ole">
            <p:oleObj spid="_x0000_s13343" name="Equation" r:id="rId13" imgW="533169" imgH="393529" progId="Equation.3">
              <p:embed/>
            </p:oleObj>
          </a:graphicData>
        </a:graphic>
      </p:graphicFrame>
      <p:graphicFrame>
        <p:nvGraphicFramePr>
          <p:cNvPr id="30735" name="Object 15"/>
          <p:cNvGraphicFramePr>
            <a:graphicFrameLocks noChangeAspect="1"/>
          </p:cNvGraphicFramePr>
          <p:nvPr/>
        </p:nvGraphicFramePr>
        <p:xfrm>
          <a:off x="2305050" y="4757738"/>
          <a:ext cx="2343150" cy="936625"/>
        </p:xfrm>
        <a:graphic>
          <a:graphicData uri="http://schemas.openxmlformats.org/presentationml/2006/ole">
            <p:oleObj spid="_x0000_s13344" name="Equation" r:id="rId14" imgW="748975" imgH="393529" progId="Equation.3">
              <p:embed/>
            </p:oleObj>
          </a:graphicData>
        </a:graphic>
      </p:graphicFrame>
      <p:graphicFrame>
        <p:nvGraphicFramePr>
          <p:cNvPr id="30736" name="Object 16"/>
          <p:cNvGraphicFramePr>
            <a:graphicFrameLocks noChangeAspect="1"/>
          </p:cNvGraphicFramePr>
          <p:nvPr/>
        </p:nvGraphicFramePr>
        <p:xfrm>
          <a:off x="4551363" y="4783138"/>
          <a:ext cx="1176337" cy="925512"/>
        </p:xfrm>
        <a:graphic>
          <a:graphicData uri="http://schemas.openxmlformats.org/presentationml/2006/ole">
            <p:oleObj spid="_x0000_s13345" name="Equation" r:id="rId15" imgW="380835" imgH="393529" progId="Equation.3">
              <p:embed/>
            </p:oleObj>
          </a:graphicData>
        </a:graphic>
      </p:graphicFrame>
      <p:graphicFrame>
        <p:nvGraphicFramePr>
          <p:cNvPr id="30737" name="Object 17"/>
          <p:cNvGraphicFramePr>
            <a:graphicFrameLocks noChangeAspect="1"/>
          </p:cNvGraphicFramePr>
          <p:nvPr/>
        </p:nvGraphicFramePr>
        <p:xfrm>
          <a:off x="5711825" y="4757738"/>
          <a:ext cx="1108075" cy="968375"/>
        </p:xfrm>
        <a:graphic>
          <a:graphicData uri="http://schemas.openxmlformats.org/presentationml/2006/ole">
            <p:oleObj spid="_x0000_s13346" name="Equation" r:id="rId16" imgW="342751" imgH="393529" progId="Equation.3">
              <p:embed/>
            </p:oleObj>
          </a:graphicData>
        </a:graphic>
      </p:graphicFrame>
      <p:graphicFrame>
        <p:nvGraphicFramePr>
          <p:cNvPr id="30738" name="Object 18"/>
          <p:cNvGraphicFramePr>
            <a:graphicFrameLocks noChangeAspect="1"/>
          </p:cNvGraphicFramePr>
          <p:nvPr/>
        </p:nvGraphicFramePr>
        <p:xfrm>
          <a:off x="685800" y="5824538"/>
          <a:ext cx="1676400" cy="941387"/>
        </p:xfrm>
        <a:graphic>
          <a:graphicData uri="http://schemas.openxmlformats.org/presentationml/2006/ole">
            <p:oleObj spid="_x0000_s13347" name="Equation" r:id="rId17" imgW="533169" imgH="393529" progId="Equation.3">
              <p:embed/>
            </p:oleObj>
          </a:graphicData>
        </a:graphic>
      </p:graphicFrame>
      <p:graphicFrame>
        <p:nvGraphicFramePr>
          <p:cNvPr id="30739" name="Object 19"/>
          <p:cNvGraphicFramePr>
            <a:graphicFrameLocks noChangeAspect="1"/>
          </p:cNvGraphicFramePr>
          <p:nvPr/>
        </p:nvGraphicFramePr>
        <p:xfrm>
          <a:off x="2181225" y="5854700"/>
          <a:ext cx="2771775" cy="1009650"/>
        </p:xfrm>
        <a:graphic>
          <a:graphicData uri="http://schemas.openxmlformats.org/presentationml/2006/ole">
            <p:oleObj spid="_x0000_s13348" name="Equation" r:id="rId18" imgW="876300" imgH="419100" progId="Equation.3">
              <p:embed/>
            </p:oleObj>
          </a:graphicData>
        </a:graphic>
      </p:graphicFrame>
      <p:graphicFrame>
        <p:nvGraphicFramePr>
          <p:cNvPr id="30740" name="Object 20"/>
          <p:cNvGraphicFramePr>
            <a:graphicFrameLocks noChangeAspect="1"/>
          </p:cNvGraphicFramePr>
          <p:nvPr/>
        </p:nvGraphicFramePr>
        <p:xfrm>
          <a:off x="4878388" y="5807075"/>
          <a:ext cx="863600" cy="1020763"/>
        </p:xfrm>
        <a:graphic>
          <a:graphicData uri="http://schemas.openxmlformats.org/presentationml/2006/ole">
            <p:oleObj spid="_x0000_s13349" name="Equation" r:id="rId19" imgW="253890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7"/>
          <p:cNvSpPr txBox="1">
            <a:spLocks noChangeArrowheads="1"/>
          </p:cNvSpPr>
          <p:nvPr/>
        </p:nvSpPr>
        <p:spPr bwMode="auto">
          <a:xfrm>
            <a:off x="914400" y="304800"/>
            <a:ext cx="723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Một học sinh đã “ rút gọn ” như sau: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graphicFrame>
        <p:nvGraphicFramePr>
          <p:cNvPr id="14339" name="Object 10"/>
          <p:cNvGraphicFramePr>
            <a:graphicFrameLocks noChangeAspect="1"/>
          </p:cNvGraphicFramePr>
          <p:nvPr/>
        </p:nvGraphicFramePr>
        <p:xfrm>
          <a:off x="533400" y="914400"/>
          <a:ext cx="8231188" cy="1220788"/>
        </p:xfrm>
        <a:graphic>
          <a:graphicData uri="http://schemas.openxmlformats.org/presentationml/2006/ole">
            <p:oleObj spid="_x0000_s14347" name="Equation" r:id="rId3" imgW="1993900" imgH="393700" progId="">
              <p:embed/>
            </p:oleObj>
          </a:graphicData>
        </a:graphic>
      </p:graphicFrame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457200" y="2286000"/>
            <a:ext cx="861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Theo </a:t>
            </a:r>
            <a:r>
              <a:rPr lang="en-US" altLang="en-US" sz="2800" dirty="0" err="1">
                <a:latin typeface=".VnTime" panose="020B7200000000000000" pitchFamily="34" charset="0"/>
              </a:rPr>
              <a:t>em</a:t>
            </a:r>
            <a:r>
              <a:rPr lang="en-US" altLang="en-US" sz="2800" dirty="0">
                <a:latin typeface=".VnTime" panose="020B7200000000000000" pitchFamily="34" charset="0"/>
              </a:rPr>
              <a:t>,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bạn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rút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gọn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như</a:t>
            </a:r>
            <a:r>
              <a:rPr lang="en-US" altLang="en-US" sz="2800" dirty="0" smtClean="0">
                <a:latin typeface=".VnTime" panose="020B7200000000000000" pitchFamily="34" charset="0"/>
              </a:rPr>
              <a:t>­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vậy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có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đúng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không</a:t>
            </a:r>
            <a:r>
              <a:rPr lang="en-US" altLang="en-US" sz="2800" dirty="0">
                <a:latin typeface=".VnTime" panose="020B7200000000000000" pitchFamily="34" charset="0"/>
              </a:rPr>
              <a:t>? 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Vì</a:t>
            </a:r>
            <a:r>
              <a:rPr lang="en-US" altLang="en-US" sz="2800" dirty="0" smtClean="0">
                <a:latin typeface=".VnTime" panose="020B7200000000000000" pitchFamily="34" charset="0"/>
              </a:rPr>
              <a:t>  </a:t>
            </a:r>
            <a:r>
              <a:rPr lang="en-US" altLang="en-US" sz="2800" dirty="0" err="1">
                <a:latin typeface=".VnTime" panose="020B7200000000000000" pitchFamily="34" charset="0"/>
              </a:rPr>
              <a:t>sao</a:t>
            </a:r>
            <a:r>
              <a:rPr lang="en-US" altLang="en-US" sz="2800" dirty="0">
                <a:latin typeface=".VnTime" panose="020B7200000000000000" pitchFamily="34" charset="0"/>
              </a:rPr>
              <a:t>?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304800" y="3352800"/>
            <a:ext cx="838200" cy="42862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150" name="TextBox 9"/>
          <p:cNvSpPr txBox="1">
            <a:spLocks noChangeArrowheads="1"/>
          </p:cNvSpPr>
          <p:nvPr/>
        </p:nvSpPr>
        <p:spPr bwMode="auto">
          <a:xfrm>
            <a:off x="1295400" y="3276600"/>
            <a:ext cx="7848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Nếu đề bài cho tử và mẫu ở dạng tổng (hiệu) thì trước khi rút gọn phải viết tử và mẫu của phân số dưới dạng tích rồi mới rút gọn.</a:t>
            </a:r>
          </a:p>
        </p:txBody>
      </p:sp>
      <p:sp>
        <p:nvSpPr>
          <p:cNvPr id="14343" name="Text Box 12"/>
          <p:cNvSpPr txBox="1">
            <a:spLocks noChangeArrowheads="1"/>
          </p:cNvSpPr>
          <p:nvPr/>
        </p:nvSpPr>
        <p:spPr bwMode="auto">
          <a:xfrm>
            <a:off x="4467225" y="1500188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5105400" y="84772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4345" name="Text Box 14"/>
          <p:cNvSpPr txBox="1">
            <a:spLocks noChangeArrowheads="1"/>
          </p:cNvSpPr>
          <p:nvPr/>
        </p:nvSpPr>
        <p:spPr bwMode="auto">
          <a:xfrm>
            <a:off x="3990975" y="1509713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4346" name="Text Box 15"/>
          <p:cNvSpPr txBox="1">
            <a:spLocks noChangeArrowheads="1"/>
          </p:cNvSpPr>
          <p:nvPr/>
        </p:nvSpPr>
        <p:spPr bwMode="auto">
          <a:xfrm>
            <a:off x="3367088" y="83820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1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533775" y="1000125"/>
            <a:ext cx="1084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Bài 2</a:t>
            </a:r>
            <a:endParaRPr lang="en-US" altLang="en-US" b="1"/>
          </a:p>
        </p:txBody>
      </p:sp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2667000" y="3333750"/>
          <a:ext cx="625475" cy="1066800"/>
        </p:xfrm>
        <a:graphic>
          <a:graphicData uri="http://schemas.openxmlformats.org/presentationml/2006/ole">
            <p:oleObj spid="_x0000_s15380" name="Equation" r:id="rId3" imgW="228501" imgH="393529" progId="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4410075" y="3305175"/>
          <a:ext cx="417513" cy="1143000"/>
        </p:xfrm>
        <a:graphic>
          <a:graphicData uri="http://schemas.openxmlformats.org/presentationml/2006/ole">
            <p:oleObj spid="_x0000_s15381" name="Equation" r:id="rId4" imgW="139639" imgH="393529" progId="">
              <p:embed/>
            </p:oleObj>
          </a:graphicData>
        </a:graphic>
      </p:graphicFrame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457200" y="3576638"/>
            <a:ext cx="2324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cs typeface="Times New Roman" panose="02020603050405020304" pitchFamily="18" charset="0"/>
              </a:rPr>
              <a:t>a) 20 phút</a:t>
            </a:r>
            <a:r>
              <a:rPr lang="en-US" altLang="en-US" sz="2800" b="1">
                <a:cs typeface="Times New Roman" panose="02020603050405020304" pitchFamily="18" charset="0"/>
              </a:rPr>
              <a:t> =</a:t>
            </a:r>
            <a:r>
              <a:rPr lang="en-US" altLang="en-US" sz="2800">
                <a:cs typeface="Times New Roman" panose="02020603050405020304" pitchFamily="18" charset="0"/>
              </a:rPr>
              <a:t> </a:t>
            </a:r>
            <a:endParaRPr lang="en-US" altLang="en-US" sz="1800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352800" y="3581400"/>
            <a:ext cx="1109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cs typeface="Times New Roman" panose="02020603050405020304" pitchFamily="18" charset="0"/>
              </a:rPr>
              <a:t>giờ</a:t>
            </a:r>
            <a:r>
              <a:rPr lang="en-US" altLang="en-US" sz="1600" b="1">
                <a:cs typeface="Times New Roman" panose="02020603050405020304" pitchFamily="18" charset="0"/>
              </a:rPr>
              <a:t> </a:t>
            </a:r>
            <a:r>
              <a:rPr lang="en-US" altLang="en-US" b="1">
                <a:cs typeface="Times New Roman" panose="02020603050405020304" pitchFamily="18" charset="0"/>
              </a:rPr>
              <a:t>=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endParaRPr lang="en-US" altLang="en-US" sz="4000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876800" y="3609975"/>
            <a:ext cx="928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cs typeface="Times New Roman" panose="02020603050405020304" pitchFamily="18" charset="0"/>
              </a:rPr>
              <a:t>giờ.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endParaRPr lang="en-US" altLang="en-US" sz="4000"/>
          </a:p>
        </p:txBody>
      </p:sp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2743200" y="4367213"/>
          <a:ext cx="555625" cy="990600"/>
        </p:xfrm>
        <a:graphic>
          <a:graphicData uri="http://schemas.openxmlformats.org/presentationml/2006/ole">
            <p:oleObj spid="_x0000_s15382" name="Equation" r:id="rId5" imgW="215713" imgH="393359" progId="">
              <p:embed/>
            </p:oleObj>
          </a:graphicData>
        </a:graphic>
      </p:graphicFrame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4267200" y="4357688"/>
          <a:ext cx="508000" cy="990600"/>
        </p:xfrm>
        <a:graphic>
          <a:graphicData uri="http://schemas.openxmlformats.org/presentationml/2006/ole">
            <p:oleObj spid="_x0000_s15383" name="Equation" r:id="rId6" imgW="203112" imgH="393529" progId="">
              <p:embed/>
            </p:oleObj>
          </a:graphicData>
        </a:graphic>
      </p:graphicFrame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481013" y="4576763"/>
            <a:ext cx="2343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cs typeface="Times New Roman" panose="02020603050405020304" pitchFamily="18" charset="0"/>
              </a:rPr>
              <a:t>b) 35 phút =</a:t>
            </a:r>
            <a:r>
              <a:rPr lang="en-US" altLang="en-US" sz="1400">
                <a:cs typeface="Times New Roman" panose="02020603050405020304" pitchFamily="18" charset="0"/>
              </a:rPr>
              <a:t> </a:t>
            </a:r>
            <a:endParaRPr lang="en-US" altLang="en-US" sz="1800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3162300" y="4567238"/>
            <a:ext cx="11922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cs typeface="Times New Roman" panose="02020603050405020304" pitchFamily="18" charset="0"/>
              </a:rPr>
              <a:t> </a:t>
            </a:r>
            <a:r>
              <a:rPr lang="en-US" altLang="en-US" b="1">
                <a:cs typeface="Times New Roman" panose="02020603050405020304" pitchFamily="18" charset="0"/>
              </a:rPr>
              <a:t>giờ =</a:t>
            </a:r>
            <a:r>
              <a:rPr lang="en-US" altLang="en-US" sz="2800">
                <a:cs typeface="Times New Roman" panose="02020603050405020304" pitchFamily="18" charset="0"/>
              </a:rPr>
              <a:t> </a:t>
            </a:r>
            <a:endParaRPr lang="en-US" altLang="en-US" sz="3600"/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4876800" y="4548188"/>
            <a:ext cx="7254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cs typeface="Times New Roman" panose="02020603050405020304" pitchFamily="18" charset="0"/>
              </a:rPr>
              <a:t>giờ</a:t>
            </a:r>
            <a:endParaRPr lang="en-US" altLang="en-US" sz="4000" b="1"/>
          </a:p>
        </p:txBody>
      </p:sp>
      <p:graphicFrame>
        <p:nvGraphicFramePr>
          <p:cNvPr id="42000" name="Object 16"/>
          <p:cNvGraphicFramePr>
            <a:graphicFrameLocks noChangeAspect="1"/>
          </p:cNvGraphicFramePr>
          <p:nvPr/>
        </p:nvGraphicFramePr>
        <p:xfrm>
          <a:off x="2667000" y="5391150"/>
          <a:ext cx="579438" cy="1033463"/>
        </p:xfrm>
        <a:graphic>
          <a:graphicData uri="http://schemas.openxmlformats.org/presentationml/2006/ole">
            <p:oleObj spid="_x0000_s15384" name="Equation" r:id="rId7" imgW="215713" imgH="393359" progId="">
              <p:embed/>
            </p:oleObj>
          </a:graphicData>
        </a:graphic>
      </p:graphicFrame>
      <p:graphicFrame>
        <p:nvGraphicFramePr>
          <p:cNvPr id="41999" name="Object 15"/>
          <p:cNvGraphicFramePr>
            <a:graphicFrameLocks noChangeAspect="1"/>
          </p:cNvGraphicFramePr>
          <p:nvPr/>
        </p:nvGraphicFramePr>
        <p:xfrm>
          <a:off x="4414838" y="5424488"/>
          <a:ext cx="415925" cy="1066800"/>
        </p:xfrm>
        <a:graphic>
          <a:graphicData uri="http://schemas.openxmlformats.org/presentationml/2006/ole">
            <p:oleObj spid="_x0000_s15385" name="Equation" r:id="rId8" imgW="152334" imgH="393529" progId="">
              <p:embed/>
            </p:oleObj>
          </a:graphicData>
        </a:graphic>
      </p:graphicFrame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533400" y="5605463"/>
            <a:ext cx="2301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cs typeface="Times New Roman" panose="02020603050405020304" pitchFamily="18" charset="0"/>
              </a:rPr>
              <a:t>c) 90 phút</a:t>
            </a:r>
            <a:r>
              <a:rPr lang="en-US" altLang="en-US" sz="2800" b="1">
                <a:cs typeface="Times New Roman" panose="02020603050405020304" pitchFamily="18" charset="0"/>
              </a:rPr>
              <a:t> = </a:t>
            </a:r>
            <a:endParaRPr lang="en-US" altLang="en-US" sz="3600" b="1"/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33738" y="5657850"/>
            <a:ext cx="1192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cs typeface="Times New Roman" panose="02020603050405020304" pitchFamily="18" charset="0"/>
              </a:rPr>
              <a:t> </a:t>
            </a:r>
            <a:r>
              <a:rPr lang="en-US" altLang="en-US" b="1">
                <a:cs typeface="Times New Roman" panose="02020603050405020304" pitchFamily="18" charset="0"/>
              </a:rPr>
              <a:t>giờ =</a:t>
            </a:r>
            <a:r>
              <a:rPr lang="en-US" altLang="en-US" sz="2800">
                <a:cs typeface="Times New Roman" panose="02020603050405020304" pitchFamily="18" charset="0"/>
              </a:rPr>
              <a:t> </a:t>
            </a:r>
            <a:endParaRPr lang="en-US" altLang="en-US" sz="3600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4953000" y="5791200"/>
            <a:ext cx="725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cs typeface="Times New Roman" panose="02020603050405020304" pitchFamily="18" charset="0"/>
              </a:rPr>
              <a:t>giờ</a:t>
            </a:r>
            <a:endParaRPr lang="en-US" altLang="en-US" sz="4000" b="1"/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304800" y="1828800"/>
            <a:ext cx="82454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Viết các số đo thời gian sau đây với đơn vị là giờ ( chú ý rút gọn nếu có thể )</a:t>
            </a:r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2955925" y="2914650"/>
            <a:ext cx="928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2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91" grpId="0"/>
      <p:bldP spid="41992" grpId="0"/>
      <p:bldP spid="41993" grpId="0"/>
      <p:bldP spid="41996" grpId="0"/>
      <p:bldP spid="41997" grpId="0"/>
      <p:bldP spid="41998" grpId="0"/>
      <p:bldP spid="42001" grpId="0"/>
      <p:bldP spid="42002" grpId="0"/>
      <p:bldP spid="42003" grpId="0"/>
      <p:bldP spid="4200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04800" y="112713"/>
            <a:ext cx="8534400" cy="289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Bài 3 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Bộ răng đầy đủ của một người  trưởng thành có 32 chiếc trong đó có 8 răng cửa, 4 răng nanh, 8 răng cối nhỏ và 12 răng hàm. Hỏi mỗi loại răng chiếm mấy phần của tổng số răng ? (Viết dưới dạng phân số tối giản).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962400" y="272415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66"/>
                </a:solidFill>
              </a:rPr>
              <a:t>Giải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04800" y="3295650"/>
            <a:ext cx="480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Răng cửa chiếm</a:t>
            </a: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2847975" y="3219450"/>
          <a:ext cx="458788" cy="838200"/>
        </p:xfrm>
        <a:graphic>
          <a:graphicData uri="http://schemas.openxmlformats.org/presentationml/2006/ole">
            <p:oleObj spid="_x0000_s16404" name="Equation" r:id="rId3" imgW="215713" imgH="393359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3429000" y="3219450"/>
          <a:ext cx="892175" cy="838200"/>
        </p:xfrm>
        <a:graphic>
          <a:graphicData uri="http://schemas.openxmlformats.org/presentationml/2006/ole">
            <p:oleObj spid="_x0000_s16405" name="Equation" r:id="rId4" imgW="266469" imgH="393359" progId="Equation.3">
              <p:embed/>
            </p:oleObj>
          </a:graphicData>
        </a:graphic>
      </p:graphicFrame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324350" y="33147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(tổng số răng)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61950" y="4229100"/>
            <a:ext cx="3924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Răng nanh</a:t>
            </a:r>
            <a:r>
              <a:rPr lang="en-US" altLang="en-US" sz="2800">
                <a:solidFill>
                  <a:srgbClr val="0066FF"/>
                </a:solidFill>
              </a:rPr>
              <a:t> </a:t>
            </a:r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2619375" y="4133850"/>
          <a:ext cx="458788" cy="838200"/>
        </p:xfrm>
        <a:graphic>
          <a:graphicData uri="http://schemas.openxmlformats.org/presentationml/2006/ole">
            <p:oleObj spid="_x0000_s16406" name="Equation" r:id="rId5" imgW="215713" imgH="393359" progId="Equation.3">
              <p:embed/>
            </p:oleObj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3135313" y="4133850"/>
          <a:ext cx="849312" cy="838200"/>
        </p:xfrm>
        <a:graphic>
          <a:graphicData uri="http://schemas.openxmlformats.org/presentationml/2006/ole">
            <p:oleObj spid="_x0000_s16407" name="Equation" r:id="rId6" imgW="253890" imgH="393529" progId="Equation.3">
              <p:embed/>
            </p:oleObj>
          </a:graphicData>
        </a:graphic>
      </p:graphicFrame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81000" y="5105400"/>
            <a:ext cx="3924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Răng cối nhỏ</a:t>
            </a:r>
            <a:r>
              <a:rPr lang="en-US" altLang="en-US" sz="2800" b="1">
                <a:solidFill>
                  <a:srgbClr val="0066FF"/>
                </a:solidFill>
              </a:rPr>
              <a:t> </a:t>
            </a:r>
          </a:p>
        </p:txBody>
      </p:sp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2590800" y="4953000"/>
          <a:ext cx="458788" cy="838200"/>
        </p:xfrm>
        <a:graphic>
          <a:graphicData uri="http://schemas.openxmlformats.org/presentationml/2006/ole">
            <p:oleObj spid="_x0000_s16408" name="Equation" r:id="rId7" imgW="215713" imgH="393359" progId="Equation.3">
              <p:embed/>
            </p:oleObj>
          </a:graphicData>
        </a:graphic>
      </p:graphicFrame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3124200" y="4953000"/>
          <a:ext cx="892175" cy="838200"/>
        </p:xfrm>
        <a:graphic>
          <a:graphicData uri="http://schemas.openxmlformats.org/presentationml/2006/ole">
            <p:oleObj spid="_x0000_s16409" name="Equation" r:id="rId8" imgW="266469" imgH="393359" progId="Equation.3">
              <p:embed/>
            </p:oleObj>
          </a:graphicData>
        </a:graphic>
      </p:graphicFrame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81000" y="6115050"/>
            <a:ext cx="3924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Răng hàm</a:t>
            </a:r>
            <a:r>
              <a:rPr lang="en-US" altLang="en-US" sz="2800">
                <a:solidFill>
                  <a:srgbClr val="0066FF"/>
                </a:solidFill>
              </a:rPr>
              <a:t>  </a:t>
            </a:r>
          </a:p>
        </p:txBody>
      </p:sp>
      <p:graphicFrame>
        <p:nvGraphicFramePr>
          <p:cNvPr id="31759" name="Object 15"/>
          <p:cNvGraphicFramePr>
            <a:graphicFrameLocks noChangeAspect="1"/>
          </p:cNvGraphicFramePr>
          <p:nvPr/>
        </p:nvGraphicFramePr>
        <p:xfrm>
          <a:off x="2514600" y="6038850"/>
          <a:ext cx="458788" cy="838200"/>
        </p:xfrm>
        <a:graphic>
          <a:graphicData uri="http://schemas.openxmlformats.org/presentationml/2006/ole">
            <p:oleObj spid="_x0000_s16410" name="Equation" r:id="rId9" imgW="215713" imgH="393359" progId="Equation.3">
              <p:embed/>
            </p:oleObj>
          </a:graphicData>
        </a:graphic>
      </p:graphicFrame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3068638" y="6038850"/>
          <a:ext cx="849312" cy="838200"/>
        </p:xfrm>
        <a:graphic>
          <a:graphicData uri="http://schemas.openxmlformats.org/presentationml/2006/ole">
            <p:oleObj spid="_x0000_s16411" name="Equation" r:id="rId10" imgW="253890" imgH="393529" progId="Equation.3">
              <p:embed/>
            </p:oleObj>
          </a:graphicData>
        </a:graphic>
      </p:graphicFrame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4114800" y="428625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(tổng số răng)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4114800" y="520065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(tổng số răng)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114800" y="619125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(tổng số răng)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  <p:bldP spid="31748" grpId="0"/>
      <p:bldP spid="31751" grpId="0"/>
      <p:bldP spid="31752" grpId="0"/>
      <p:bldP spid="31755" grpId="0"/>
      <p:bldP spid="31758" grpId="0"/>
      <p:bldP spid="31761" grpId="0"/>
      <p:bldP spid="31762" grpId="0"/>
      <p:bldP spid="317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Copy of 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610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WordArt 5"/>
          <p:cNvSpPr>
            <a:spLocks noChangeArrowheads="1" noChangeShapeType="1" noTextEdit="1"/>
          </p:cNvSpPr>
          <p:nvPr/>
        </p:nvSpPr>
        <p:spPr bwMode="auto">
          <a:xfrm>
            <a:off x="1447800" y="3048000"/>
            <a:ext cx="6324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XIN CHÂN THÀNH CẢM ƠN 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865313" y="0"/>
            <a:ext cx="5373687" cy="10985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6600" dirty="0" err="1">
                <a:solidFill>
                  <a:srgbClr val="C00000"/>
                </a:solidFill>
              </a:rPr>
              <a:t>Kiểm</a:t>
            </a:r>
            <a:r>
              <a:rPr lang="en-US" sz="6600" dirty="0">
                <a:solidFill>
                  <a:srgbClr val="C00000"/>
                </a:solidFill>
              </a:rPr>
              <a:t> </a:t>
            </a:r>
            <a:r>
              <a:rPr lang="en-US" sz="6600" dirty="0" err="1">
                <a:solidFill>
                  <a:srgbClr val="C00000"/>
                </a:solidFill>
              </a:rPr>
              <a:t>tra</a:t>
            </a:r>
            <a:r>
              <a:rPr lang="en-US" sz="6600" dirty="0">
                <a:solidFill>
                  <a:srgbClr val="C00000"/>
                </a:solidFill>
              </a:rPr>
              <a:t> </a:t>
            </a:r>
            <a:r>
              <a:rPr lang="en-US" sz="6600" dirty="0" err="1">
                <a:solidFill>
                  <a:srgbClr val="C00000"/>
                </a:solidFill>
              </a:rPr>
              <a:t>bài</a:t>
            </a:r>
            <a:r>
              <a:rPr lang="en-US" sz="6600" dirty="0">
                <a:solidFill>
                  <a:srgbClr val="C00000"/>
                </a:solidFill>
              </a:rPr>
              <a:t> </a:t>
            </a:r>
            <a:r>
              <a:rPr lang="en-US" sz="6600" dirty="0" err="1">
                <a:solidFill>
                  <a:srgbClr val="C00000"/>
                </a:solidFill>
              </a:rPr>
              <a:t>cũ</a:t>
            </a:r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50838" y="1241425"/>
            <a:ext cx="7543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1) </a:t>
            </a:r>
            <a:r>
              <a:rPr lang="en-US" altLang="en-US" sz="2800" b="1"/>
              <a:t>Phát biểu tính chất cơ bản thứ 2 của phân số?  Viết dạng tổng quát ?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50838" y="2363788"/>
            <a:ext cx="6607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2 ) </a:t>
            </a:r>
            <a:r>
              <a:rPr lang="en-US" altLang="en-US" sz="2800" b="1"/>
              <a:t>Áp dụng điền số thích hợp vào ô vuông</a:t>
            </a: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136650" y="3471863"/>
            <a:ext cx="6178550" cy="2125662"/>
            <a:chOff x="381000" y="3056156"/>
            <a:chExt cx="6178324" cy="2125444"/>
          </a:xfrm>
        </p:grpSpPr>
        <p:sp>
          <p:nvSpPr>
            <p:cNvPr id="4108" name="Freeform 58"/>
            <p:cNvSpPr>
              <a:spLocks/>
            </p:cNvSpPr>
            <p:nvPr/>
          </p:nvSpPr>
          <p:spPr bwMode="auto">
            <a:xfrm>
              <a:off x="1253944" y="4613275"/>
              <a:ext cx="1108075" cy="103188"/>
            </a:xfrm>
            <a:custGeom>
              <a:avLst/>
              <a:gdLst>
                <a:gd name="T0" fmla="*/ 0 w 1498"/>
                <a:gd name="T1" fmla="*/ 0 h 448"/>
                <a:gd name="T2" fmla="*/ 2147483646 w 1498"/>
                <a:gd name="T3" fmla="*/ 2147483646 h 448"/>
                <a:gd name="T4" fmla="*/ 2147483646 w 1498"/>
                <a:gd name="T5" fmla="*/ 2147483646 h 448"/>
                <a:gd name="T6" fmla="*/ 2147483646 w 1498"/>
                <a:gd name="T7" fmla="*/ 2147483646 h 448"/>
                <a:gd name="T8" fmla="*/ 2147483646 w 1498"/>
                <a:gd name="T9" fmla="*/ 2147483646 h 448"/>
                <a:gd name="T10" fmla="*/ 2147483646 w 1498"/>
                <a:gd name="T11" fmla="*/ 2147483646 h 448"/>
                <a:gd name="T12" fmla="*/ 2147483646 w 1498"/>
                <a:gd name="T13" fmla="*/ 2147483646 h 448"/>
                <a:gd name="T14" fmla="*/ 2147483646 w 1498"/>
                <a:gd name="T15" fmla="*/ 2147483646 h 448"/>
                <a:gd name="T16" fmla="*/ 2147483646 w 1498"/>
                <a:gd name="T17" fmla="*/ 0 h 4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98"/>
                <a:gd name="T28" fmla="*/ 0 h 448"/>
                <a:gd name="T29" fmla="*/ 1498 w 1498"/>
                <a:gd name="T30" fmla="*/ 448 h 4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98" h="448">
                  <a:moveTo>
                    <a:pt x="0" y="0"/>
                  </a:moveTo>
                  <a:lnTo>
                    <a:pt x="86" y="200"/>
                  </a:lnTo>
                  <a:lnTo>
                    <a:pt x="320" y="346"/>
                  </a:lnTo>
                  <a:lnTo>
                    <a:pt x="487" y="410"/>
                  </a:lnTo>
                  <a:lnTo>
                    <a:pt x="704" y="448"/>
                  </a:lnTo>
                  <a:lnTo>
                    <a:pt x="948" y="423"/>
                  </a:lnTo>
                  <a:lnTo>
                    <a:pt x="1152" y="320"/>
                  </a:lnTo>
                  <a:lnTo>
                    <a:pt x="1319" y="218"/>
                  </a:lnTo>
                  <a:lnTo>
                    <a:pt x="1498" y="0"/>
                  </a:ln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58"/>
            <p:cNvSpPr>
              <a:spLocks/>
            </p:cNvSpPr>
            <p:nvPr/>
          </p:nvSpPr>
          <p:spPr bwMode="auto">
            <a:xfrm>
              <a:off x="4886336" y="4537075"/>
              <a:ext cx="1108075" cy="103188"/>
            </a:xfrm>
            <a:custGeom>
              <a:avLst/>
              <a:gdLst>
                <a:gd name="T0" fmla="*/ 0 w 1498"/>
                <a:gd name="T1" fmla="*/ 0 h 448"/>
                <a:gd name="T2" fmla="*/ 2147483646 w 1498"/>
                <a:gd name="T3" fmla="*/ 2147483646 h 448"/>
                <a:gd name="T4" fmla="*/ 2147483646 w 1498"/>
                <a:gd name="T5" fmla="*/ 2147483646 h 448"/>
                <a:gd name="T6" fmla="*/ 2147483646 w 1498"/>
                <a:gd name="T7" fmla="*/ 2147483646 h 448"/>
                <a:gd name="T8" fmla="*/ 2147483646 w 1498"/>
                <a:gd name="T9" fmla="*/ 2147483646 h 448"/>
                <a:gd name="T10" fmla="*/ 2147483646 w 1498"/>
                <a:gd name="T11" fmla="*/ 2147483646 h 448"/>
                <a:gd name="T12" fmla="*/ 2147483646 w 1498"/>
                <a:gd name="T13" fmla="*/ 2147483646 h 448"/>
                <a:gd name="T14" fmla="*/ 2147483646 w 1498"/>
                <a:gd name="T15" fmla="*/ 2147483646 h 448"/>
                <a:gd name="T16" fmla="*/ 2147483646 w 1498"/>
                <a:gd name="T17" fmla="*/ 0 h 4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98"/>
                <a:gd name="T28" fmla="*/ 0 h 448"/>
                <a:gd name="T29" fmla="*/ 1498 w 1498"/>
                <a:gd name="T30" fmla="*/ 448 h 4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98" h="448">
                  <a:moveTo>
                    <a:pt x="0" y="0"/>
                  </a:moveTo>
                  <a:lnTo>
                    <a:pt x="86" y="200"/>
                  </a:lnTo>
                  <a:lnTo>
                    <a:pt x="320" y="346"/>
                  </a:lnTo>
                  <a:lnTo>
                    <a:pt x="487" y="410"/>
                  </a:lnTo>
                  <a:lnTo>
                    <a:pt x="704" y="448"/>
                  </a:lnTo>
                  <a:lnTo>
                    <a:pt x="948" y="423"/>
                  </a:lnTo>
                  <a:lnTo>
                    <a:pt x="1152" y="320"/>
                  </a:lnTo>
                  <a:lnTo>
                    <a:pt x="1319" y="218"/>
                  </a:lnTo>
                  <a:lnTo>
                    <a:pt x="1498" y="0"/>
                  </a:ln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60"/>
            <p:cNvSpPr>
              <a:spLocks/>
            </p:cNvSpPr>
            <p:nvPr/>
          </p:nvSpPr>
          <p:spPr bwMode="auto">
            <a:xfrm flipV="1">
              <a:off x="4876801" y="3513356"/>
              <a:ext cx="990600" cy="152400"/>
            </a:xfrm>
            <a:custGeom>
              <a:avLst/>
              <a:gdLst>
                <a:gd name="T0" fmla="*/ 0 w 1498"/>
                <a:gd name="T1" fmla="*/ 0 h 448"/>
                <a:gd name="T2" fmla="*/ 2147483646 w 1498"/>
                <a:gd name="T3" fmla="*/ 2147483646 h 448"/>
                <a:gd name="T4" fmla="*/ 2147483646 w 1498"/>
                <a:gd name="T5" fmla="*/ 2147483646 h 448"/>
                <a:gd name="T6" fmla="*/ 2147483646 w 1498"/>
                <a:gd name="T7" fmla="*/ 2147483646 h 448"/>
                <a:gd name="T8" fmla="*/ 2147483646 w 1498"/>
                <a:gd name="T9" fmla="*/ 2147483646 h 448"/>
                <a:gd name="T10" fmla="*/ 2147483646 w 1498"/>
                <a:gd name="T11" fmla="*/ 2147483646 h 448"/>
                <a:gd name="T12" fmla="*/ 2147483646 w 1498"/>
                <a:gd name="T13" fmla="*/ 2147483646 h 448"/>
                <a:gd name="T14" fmla="*/ 2147483646 w 1498"/>
                <a:gd name="T15" fmla="*/ 2147483646 h 448"/>
                <a:gd name="T16" fmla="*/ 2147483646 w 1498"/>
                <a:gd name="T17" fmla="*/ 0 h 4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98"/>
                <a:gd name="T28" fmla="*/ 0 h 448"/>
                <a:gd name="T29" fmla="*/ 1498 w 1498"/>
                <a:gd name="T30" fmla="*/ 448 h 4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98" h="448">
                  <a:moveTo>
                    <a:pt x="0" y="0"/>
                  </a:moveTo>
                  <a:lnTo>
                    <a:pt x="86" y="200"/>
                  </a:lnTo>
                  <a:lnTo>
                    <a:pt x="320" y="346"/>
                  </a:lnTo>
                  <a:lnTo>
                    <a:pt x="487" y="410"/>
                  </a:lnTo>
                  <a:lnTo>
                    <a:pt x="704" y="448"/>
                  </a:lnTo>
                  <a:lnTo>
                    <a:pt x="948" y="423"/>
                  </a:lnTo>
                  <a:lnTo>
                    <a:pt x="1152" y="320"/>
                  </a:lnTo>
                  <a:lnTo>
                    <a:pt x="1319" y="218"/>
                  </a:lnTo>
                  <a:lnTo>
                    <a:pt x="1498" y="0"/>
                  </a:ln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/>
            </a:p>
          </p:txBody>
        </p:sp>
        <p:sp>
          <p:nvSpPr>
            <p:cNvPr id="4111" name="Freeform 60"/>
            <p:cNvSpPr>
              <a:spLocks/>
            </p:cNvSpPr>
            <p:nvPr/>
          </p:nvSpPr>
          <p:spPr bwMode="auto">
            <a:xfrm flipV="1">
              <a:off x="1447800" y="3700681"/>
              <a:ext cx="990600" cy="152400"/>
            </a:xfrm>
            <a:custGeom>
              <a:avLst/>
              <a:gdLst>
                <a:gd name="T0" fmla="*/ 0 w 1498"/>
                <a:gd name="T1" fmla="*/ 0 h 448"/>
                <a:gd name="T2" fmla="*/ 2147483646 w 1498"/>
                <a:gd name="T3" fmla="*/ 2147483646 h 448"/>
                <a:gd name="T4" fmla="*/ 2147483646 w 1498"/>
                <a:gd name="T5" fmla="*/ 2147483646 h 448"/>
                <a:gd name="T6" fmla="*/ 2147483646 w 1498"/>
                <a:gd name="T7" fmla="*/ 2147483646 h 448"/>
                <a:gd name="T8" fmla="*/ 2147483646 w 1498"/>
                <a:gd name="T9" fmla="*/ 2147483646 h 448"/>
                <a:gd name="T10" fmla="*/ 2147483646 w 1498"/>
                <a:gd name="T11" fmla="*/ 2147483646 h 448"/>
                <a:gd name="T12" fmla="*/ 2147483646 w 1498"/>
                <a:gd name="T13" fmla="*/ 2147483646 h 448"/>
                <a:gd name="T14" fmla="*/ 2147483646 w 1498"/>
                <a:gd name="T15" fmla="*/ 2147483646 h 448"/>
                <a:gd name="T16" fmla="*/ 2147483646 w 1498"/>
                <a:gd name="T17" fmla="*/ 0 h 4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98"/>
                <a:gd name="T28" fmla="*/ 0 h 448"/>
                <a:gd name="T29" fmla="*/ 1498 w 1498"/>
                <a:gd name="T30" fmla="*/ 448 h 4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98" h="448">
                  <a:moveTo>
                    <a:pt x="0" y="0"/>
                  </a:moveTo>
                  <a:lnTo>
                    <a:pt x="86" y="200"/>
                  </a:lnTo>
                  <a:lnTo>
                    <a:pt x="320" y="346"/>
                  </a:lnTo>
                  <a:lnTo>
                    <a:pt x="487" y="410"/>
                  </a:lnTo>
                  <a:lnTo>
                    <a:pt x="704" y="448"/>
                  </a:lnTo>
                  <a:lnTo>
                    <a:pt x="948" y="423"/>
                  </a:lnTo>
                  <a:lnTo>
                    <a:pt x="1152" y="320"/>
                  </a:lnTo>
                  <a:lnTo>
                    <a:pt x="1319" y="218"/>
                  </a:lnTo>
                  <a:lnTo>
                    <a:pt x="1498" y="0"/>
                  </a:ln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/>
            </a:p>
          </p:txBody>
        </p:sp>
        <p:grpSp>
          <p:nvGrpSpPr>
            <p:cNvPr id="4112" name="Group 27"/>
            <p:cNvGrpSpPr>
              <a:grpSpLocks/>
            </p:cNvGrpSpPr>
            <p:nvPr/>
          </p:nvGrpSpPr>
          <p:grpSpPr bwMode="auto">
            <a:xfrm>
              <a:off x="381000" y="3663733"/>
              <a:ext cx="2687638" cy="1127126"/>
              <a:chOff x="144" y="2187"/>
              <a:chExt cx="1693" cy="710"/>
            </a:xfrm>
          </p:grpSpPr>
          <p:sp>
            <p:nvSpPr>
              <p:cNvPr id="7203" name="Rectangle 35"/>
              <p:cNvSpPr>
                <a:spLocks noChangeArrowheads="1"/>
              </p:cNvSpPr>
              <p:nvPr/>
            </p:nvSpPr>
            <p:spPr bwMode="auto">
              <a:xfrm>
                <a:off x="549" y="2539"/>
                <a:ext cx="384" cy="35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8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12</a:t>
                </a:r>
              </a:p>
            </p:txBody>
          </p:sp>
          <p:sp>
            <p:nvSpPr>
              <p:cNvPr id="4128" name="Text Box 28"/>
              <p:cNvSpPr txBox="1">
                <a:spLocks noChangeArrowheads="1"/>
              </p:cNvSpPr>
              <p:nvPr/>
            </p:nvSpPr>
            <p:spPr bwMode="auto">
              <a:xfrm>
                <a:off x="1057" y="2377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latin typeface=".VnArial" panose="020B7200000000000000" pitchFamily="34" charset="0"/>
                  </a:rPr>
                  <a:t>=</a:t>
                </a:r>
              </a:p>
            </p:txBody>
          </p:sp>
          <p:sp>
            <p:nvSpPr>
              <p:cNvPr id="4129" name="Line 29"/>
              <p:cNvSpPr>
                <a:spLocks noChangeShapeType="1"/>
              </p:cNvSpPr>
              <p:nvPr/>
            </p:nvSpPr>
            <p:spPr bwMode="auto">
              <a:xfrm>
                <a:off x="1437" y="2545"/>
                <a:ext cx="400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Text Box 30"/>
              <p:cNvSpPr txBox="1">
                <a:spLocks noChangeArrowheads="1"/>
              </p:cNvSpPr>
              <p:nvPr/>
            </p:nvSpPr>
            <p:spPr bwMode="auto">
              <a:xfrm>
                <a:off x="144" y="2399"/>
                <a:ext cx="384" cy="346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8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a/</a:t>
                </a:r>
              </a:p>
            </p:txBody>
          </p:sp>
          <p:sp>
            <p:nvSpPr>
              <p:cNvPr id="7199" name="Rectangle 31"/>
              <p:cNvSpPr>
                <a:spLocks noChangeArrowheads="1"/>
              </p:cNvSpPr>
              <p:nvPr/>
            </p:nvSpPr>
            <p:spPr bwMode="auto">
              <a:xfrm>
                <a:off x="1444" y="2204"/>
                <a:ext cx="345" cy="31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8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-1</a:t>
                </a:r>
              </a:p>
            </p:txBody>
          </p:sp>
          <p:sp>
            <p:nvSpPr>
              <p:cNvPr id="4132" name="Rectangle 32"/>
              <p:cNvSpPr>
                <a:spLocks noChangeArrowheads="1"/>
              </p:cNvSpPr>
              <p:nvPr/>
            </p:nvSpPr>
            <p:spPr bwMode="auto">
              <a:xfrm>
                <a:off x="1449" y="2566"/>
                <a:ext cx="340" cy="305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2800"/>
              </a:p>
            </p:txBody>
          </p:sp>
          <p:sp>
            <p:nvSpPr>
              <p:cNvPr id="4133" name="Line 33"/>
              <p:cNvSpPr>
                <a:spLocks noChangeShapeType="1"/>
              </p:cNvSpPr>
              <p:nvPr/>
            </p:nvSpPr>
            <p:spPr bwMode="auto">
              <a:xfrm>
                <a:off x="537" y="2576"/>
                <a:ext cx="400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Rectangle 34"/>
              <p:cNvSpPr>
                <a:spLocks noChangeArrowheads="1"/>
              </p:cNvSpPr>
              <p:nvPr/>
            </p:nvSpPr>
            <p:spPr bwMode="auto">
              <a:xfrm>
                <a:off x="544" y="2187"/>
                <a:ext cx="384" cy="35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8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-3</a:t>
                </a:r>
              </a:p>
            </p:txBody>
          </p:sp>
        </p:grpSp>
        <p:grpSp>
          <p:nvGrpSpPr>
            <p:cNvPr id="4113" name="Group 48"/>
            <p:cNvGrpSpPr>
              <a:grpSpLocks/>
            </p:cNvGrpSpPr>
            <p:nvPr/>
          </p:nvGrpSpPr>
          <p:grpSpPr bwMode="auto">
            <a:xfrm>
              <a:off x="3885880" y="3630772"/>
              <a:ext cx="2673444" cy="1058754"/>
              <a:chOff x="380680" y="4808697"/>
              <a:chExt cx="2673444" cy="1058754"/>
            </a:xfrm>
          </p:grpSpPr>
          <p:sp>
            <p:nvSpPr>
              <p:cNvPr id="27" name="Text Box 38"/>
              <p:cNvSpPr txBox="1">
                <a:spLocks noChangeArrowheads="1"/>
              </p:cNvSpPr>
              <p:nvPr/>
            </p:nvSpPr>
            <p:spPr bwMode="auto">
              <a:xfrm>
                <a:off x="380872" y="5076956"/>
                <a:ext cx="609578" cy="54921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800" b="1" dirty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b/</a:t>
                </a:r>
              </a:p>
            </p:txBody>
          </p:sp>
          <p:grpSp>
            <p:nvGrpSpPr>
              <p:cNvPr id="4119" name="Group 47"/>
              <p:cNvGrpSpPr>
                <a:grpSpLocks/>
              </p:cNvGrpSpPr>
              <p:nvPr/>
            </p:nvGrpSpPr>
            <p:grpSpPr bwMode="auto">
              <a:xfrm>
                <a:off x="1004888" y="4808697"/>
                <a:ext cx="2049236" cy="1058754"/>
                <a:chOff x="1004888" y="4808697"/>
                <a:chExt cx="2049236" cy="1058754"/>
              </a:xfrm>
            </p:grpSpPr>
            <p:sp>
              <p:nvSpPr>
                <p:cNvPr id="29" name="Rectangle 40"/>
                <p:cNvSpPr>
                  <a:spLocks noChangeArrowheads="1"/>
                </p:cNvSpPr>
                <p:nvPr/>
              </p:nvSpPr>
              <p:spPr bwMode="auto">
                <a:xfrm>
                  <a:off x="2444546" y="5307121"/>
                  <a:ext cx="539730" cy="560329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altLang="en-US" sz="2800" b="1" dirty="0" smtClean="0">
                      <a:solidFill>
                        <a:srgbClr val="0000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3</a:t>
                  </a:r>
                </a:p>
              </p:txBody>
            </p:sp>
            <p:sp>
              <p:nvSpPr>
                <p:cNvPr id="32" name="Rectangle 43"/>
                <p:cNvSpPr>
                  <a:spLocks noChangeArrowheads="1"/>
                </p:cNvSpPr>
                <p:nvPr/>
              </p:nvSpPr>
              <p:spPr bwMode="auto">
                <a:xfrm>
                  <a:off x="1023786" y="5299184"/>
                  <a:ext cx="609578" cy="568266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altLang="en-US" sz="2800" b="1" smtClean="0">
                      <a:solidFill>
                        <a:srgbClr val="0000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45</a:t>
                  </a:r>
                </a:p>
              </p:txBody>
            </p:sp>
            <p:sp>
              <p:nvSpPr>
                <p:cNvPr id="412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830219" y="4997633"/>
                  <a:ext cx="457106" cy="5190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 b="1">
                      <a:latin typeface=".VnArial" panose="020B7200000000000000" pitchFamily="34" charset="0"/>
                    </a:rPr>
                    <a:t>=</a:t>
                  </a:r>
                </a:p>
              </p:txBody>
            </p:sp>
            <p:sp>
              <p:nvSpPr>
                <p:cNvPr id="4123" name="Line 37"/>
                <p:cNvSpPr>
                  <a:spLocks noChangeShapeType="1"/>
                </p:cNvSpPr>
                <p:nvPr/>
              </p:nvSpPr>
              <p:spPr bwMode="auto">
                <a:xfrm>
                  <a:off x="2419124" y="5366658"/>
                  <a:ext cx="635000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4" name="Rectangle 39"/>
                <p:cNvSpPr>
                  <a:spLocks noChangeArrowheads="1"/>
                </p:cNvSpPr>
                <p:nvPr/>
              </p:nvSpPr>
              <p:spPr bwMode="auto">
                <a:xfrm>
                  <a:off x="2444750" y="4840053"/>
                  <a:ext cx="547688" cy="492125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2800"/>
                </a:p>
              </p:txBody>
            </p:sp>
            <p:sp>
              <p:nvSpPr>
                <p:cNvPr id="4125" name="Line 41"/>
                <p:cNvSpPr>
                  <a:spLocks noChangeShapeType="1"/>
                </p:cNvSpPr>
                <p:nvPr/>
              </p:nvSpPr>
              <p:spPr bwMode="auto">
                <a:xfrm>
                  <a:off x="1004888" y="5381172"/>
                  <a:ext cx="635000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Rectangle 42"/>
                <p:cNvSpPr>
                  <a:spLocks noChangeArrowheads="1"/>
                </p:cNvSpPr>
                <p:nvPr/>
              </p:nvSpPr>
              <p:spPr bwMode="auto">
                <a:xfrm>
                  <a:off x="1015849" y="4808697"/>
                  <a:ext cx="609578" cy="568266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altLang="en-US" sz="2800" b="1" smtClean="0">
                      <a:solidFill>
                        <a:srgbClr val="0000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-30</a:t>
                  </a:r>
                </a:p>
              </p:txBody>
            </p:sp>
          </p:grpSp>
        </p:grpSp>
        <p:sp>
          <p:nvSpPr>
            <p:cNvPr id="4114" name="Rectangle 59"/>
            <p:cNvSpPr>
              <a:spLocks noChangeArrowheads="1"/>
            </p:cNvSpPr>
            <p:nvPr/>
          </p:nvSpPr>
          <p:spPr bwMode="auto">
            <a:xfrm>
              <a:off x="5146675" y="4730750"/>
              <a:ext cx="644525" cy="4159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FF0066"/>
                  </a:solidFill>
                  <a:latin typeface="VNI-Times" pitchFamily="2" charset="0"/>
                </a:rPr>
                <a:t>:</a:t>
              </a:r>
            </a:p>
          </p:txBody>
        </p:sp>
        <p:sp>
          <p:nvSpPr>
            <p:cNvPr id="4115" name="Rectangle 66"/>
            <p:cNvSpPr>
              <a:spLocks noChangeArrowheads="1"/>
            </p:cNvSpPr>
            <p:nvPr/>
          </p:nvSpPr>
          <p:spPr bwMode="auto">
            <a:xfrm>
              <a:off x="5029200" y="3056156"/>
              <a:ext cx="644525" cy="4159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FF0066"/>
                  </a:solidFill>
                  <a:latin typeface="VNI-Times" pitchFamily="2" charset="0"/>
                </a:rPr>
                <a:t>:</a:t>
              </a:r>
            </a:p>
          </p:txBody>
        </p:sp>
        <p:sp>
          <p:nvSpPr>
            <p:cNvPr id="4116" name="Rectangle 66"/>
            <p:cNvSpPr>
              <a:spLocks noChangeArrowheads="1"/>
            </p:cNvSpPr>
            <p:nvPr/>
          </p:nvSpPr>
          <p:spPr bwMode="auto">
            <a:xfrm>
              <a:off x="1661887" y="3146870"/>
              <a:ext cx="533400" cy="4159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FF0066"/>
                  </a:solidFill>
                  <a:latin typeface="VNI-Times" pitchFamily="2" charset="0"/>
                </a:rPr>
                <a:t>:</a:t>
              </a:r>
            </a:p>
          </p:txBody>
        </p:sp>
        <p:sp>
          <p:nvSpPr>
            <p:cNvPr id="4117" name="Rectangle 59"/>
            <p:cNvSpPr>
              <a:spLocks noChangeArrowheads="1"/>
            </p:cNvSpPr>
            <p:nvPr/>
          </p:nvSpPr>
          <p:spPr bwMode="auto">
            <a:xfrm>
              <a:off x="1676282" y="4765675"/>
              <a:ext cx="533400" cy="4159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FF0066"/>
                  </a:solidFill>
                  <a:latin typeface="VNI-Times" pitchFamily="2" charset="0"/>
                </a:rPr>
                <a:t>:</a:t>
              </a:r>
            </a:p>
          </p:txBody>
        </p:sp>
      </p:grp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284538" y="4567238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623050" y="4081463"/>
            <a:ext cx="6683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- 2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2584450" y="3544888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584450" y="5176838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5937250" y="3454400"/>
            <a:ext cx="661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6089650" y="5143500"/>
            <a:ext cx="541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54" grpId="0"/>
      <p:bldP spid="55" grpId="0"/>
      <p:bldP spid="64" grpId="0"/>
      <p:bldP spid="65" grpId="0"/>
      <p:bldP spid="66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04800" y="1728788"/>
            <a:ext cx="1457450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 smtClean="0">
                <a:solidFill>
                  <a:srgbClr val="FF0000"/>
                </a:solidFill>
              </a:rPr>
              <a:t>Ví</a:t>
            </a:r>
            <a:r>
              <a:rPr lang="en-US" altLang="en-US" b="1" dirty="0" smtClean="0"/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dụ1</a:t>
            </a:r>
            <a:r>
              <a:rPr lang="en-US" altLang="en-US" sz="2800" dirty="0"/>
              <a:t>: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828800" y="1652588"/>
            <a:ext cx="2258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 smtClean="0"/>
              <a:t>Xét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phân</a:t>
            </a:r>
            <a:r>
              <a:rPr lang="en-US" altLang="en-US" b="1" dirty="0"/>
              <a:t> </a:t>
            </a:r>
            <a:r>
              <a:rPr lang="en-US" altLang="en-US" b="1" dirty="0" err="1"/>
              <a:t>số</a:t>
            </a:r>
            <a:endParaRPr lang="en-US" altLang="en-US" b="1" dirty="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1000" y="2614613"/>
            <a:ext cx="11445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Ta có</a:t>
            </a:r>
          </a:p>
        </p:txBody>
      </p:sp>
      <p:sp>
        <p:nvSpPr>
          <p:cNvPr id="6149" name="Text Box 27"/>
          <p:cNvSpPr txBox="1">
            <a:spLocks noChangeArrowheads="1"/>
          </p:cNvSpPr>
          <p:nvPr/>
        </p:nvSpPr>
        <p:spPr bwMode="auto">
          <a:xfrm>
            <a:off x="517525" y="57626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9496" name="Object 40"/>
          <p:cNvGraphicFramePr>
            <a:graphicFrameLocks noChangeAspect="1"/>
          </p:cNvGraphicFramePr>
          <p:nvPr>
            <p:ph sz="half" idx="1"/>
          </p:nvPr>
        </p:nvGraphicFramePr>
        <p:xfrm>
          <a:off x="4038600" y="1576388"/>
          <a:ext cx="531813" cy="914400"/>
        </p:xfrm>
        <a:graphic>
          <a:graphicData uri="http://schemas.openxmlformats.org/presentationml/2006/ole">
            <p:oleObj spid="_x0000_s6178" name="Equation" r:id="rId3" imgW="228501" imgH="393529" progId="Equation.3">
              <p:embed/>
            </p:oleObj>
          </a:graphicData>
        </a:graphic>
      </p:graphicFrame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228600" y="4471988"/>
            <a:ext cx="487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Ví dụ 2</a:t>
            </a:r>
            <a:r>
              <a:rPr lang="en-US" altLang="en-US">
                <a:solidFill>
                  <a:srgbClr val="0066FF"/>
                </a:solidFill>
              </a:rPr>
              <a:t> : </a:t>
            </a:r>
            <a:r>
              <a:rPr lang="en-US" altLang="en-US" b="1"/>
              <a:t>Rút gọn phân số</a:t>
            </a:r>
            <a:r>
              <a:rPr lang="en-US" altLang="en-US" b="1">
                <a:solidFill>
                  <a:srgbClr val="0066FF"/>
                </a:solidFill>
              </a:rPr>
              <a:t> </a:t>
            </a:r>
          </a:p>
        </p:txBody>
      </p:sp>
      <p:graphicFrame>
        <p:nvGraphicFramePr>
          <p:cNvPr id="19499" name="Object 43"/>
          <p:cNvGraphicFramePr>
            <a:graphicFrameLocks noChangeAspect="1"/>
          </p:cNvGraphicFramePr>
          <p:nvPr>
            <p:ph sz="half" idx="2"/>
          </p:nvPr>
        </p:nvGraphicFramePr>
        <p:xfrm>
          <a:off x="4876800" y="4395788"/>
          <a:ext cx="590550" cy="914400"/>
        </p:xfrm>
        <a:graphic>
          <a:graphicData uri="http://schemas.openxmlformats.org/presentationml/2006/ole">
            <p:oleObj spid="_x0000_s6179" name="Equation" r:id="rId4" imgW="253890" imgH="393529" progId="Equation.3">
              <p:embed/>
            </p:oleObj>
          </a:graphicData>
        </a:graphic>
      </p:graphicFrame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0" y="5233988"/>
            <a:ext cx="6781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66FF"/>
                </a:solidFill>
                <a:cs typeface="Times New Roman" panose="02020603050405020304" pitchFamily="18" charset="0"/>
              </a:rPr>
              <a:t>►</a:t>
            </a:r>
            <a:r>
              <a:rPr lang="en-US" altLang="en-US" b="1"/>
              <a:t>Ta thấy 4 là ước chung của – 4 và 8</a:t>
            </a:r>
            <a:r>
              <a:rPr lang="en-US" altLang="en-US" sz="2800" b="1">
                <a:solidFill>
                  <a:srgbClr val="0066FF"/>
                </a:solidFill>
              </a:rPr>
              <a:t> </a:t>
            </a:r>
          </a:p>
        </p:txBody>
      </p:sp>
      <p:graphicFrame>
        <p:nvGraphicFramePr>
          <p:cNvPr id="19503" name="Object 47"/>
          <p:cNvGraphicFramePr>
            <a:graphicFrameLocks noChangeAspect="1"/>
          </p:cNvGraphicFramePr>
          <p:nvPr/>
        </p:nvGraphicFramePr>
        <p:xfrm>
          <a:off x="1981200" y="5876925"/>
          <a:ext cx="1430338" cy="904875"/>
        </p:xfrm>
        <a:graphic>
          <a:graphicData uri="http://schemas.openxmlformats.org/presentationml/2006/ole">
            <p:oleObj spid="_x0000_s6180" name="Equation" r:id="rId5" imgW="622030" imgH="393529" progId="Equation.3">
              <p:embed/>
            </p:oleObj>
          </a:graphicData>
        </a:graphic>
      </p:graphicFrame>
      <p:grpSp>
        <p:nvGrpSpPr>
          <p:cNvPr id="19504" name="Group 48"/>
          <p:cNvGrpSpPr>
            <a:grpSpLocks/>
          </p:cNvGrpSpPr>
          <p:nvPr/>
        </p:nvGrpSpPr>
        <p:grpSpPr bwMode="auto">
          <a:xfrm>
            <a:off x="1447800" y="5864225"/>
            <a:ext cx="2847975" cy="960438"/>
            <a:chOff x="624" y="864"/>
            <a:chExt cx="1794" cy="605"/>
          </a:xfrm>
        </p:grpSpPr>
        <p:graphicFrame>
          <p:nvGraphicFramePr>
            <p:cNvPr id="6176" name="Object 49"/>
            <p:cNvGraphicFramePr>
              <a:graphicFrameLocks noChangeAspect="1"/>
            </p:cNvGraphicFramePr>
            <p:nvPr/>
          </p:nvGraphicFramePr>
          <p:xfrm>
            <a:off x="624" y="864"/>
            <a:ext cx="368" cy="570"/>
          </p:xfrm>
          <a:graphic>
            <a:graphicData uri="http://schemas.openxmlformats.org/presentationml/2006/ole">
              <p:oleObj spid="_x0000_s6181" name="Equation" r:id="rId6" imgW="253890" imgH="393529" progId="Equation.3">
                <p:embed/>
              </p:oleObj>
            </a:graphicData>
          </a:graphic>
        </p:graphicFrame>
        <p:graphicFrame>
          <p:nvGraphicFramePr>
            <p:cNvPr id="6177" name="Object 50"/>
            <p:cNvGraphicFramePr>
              <a:graphicFrameLocks noChangeAspect="1"/>
            </p:cNvGraphicFramePr>
            <p:nvPr/>
          </p:nvGraphicFramePr>
          <p:xfrm>
            <a:off x="1886" y="899"/>
            <a:ext cx="532" cy="570"/>
          </p:xfrm>
          <a:graphic>
            <a:graphicData uri="http://schemas.openxmlformats.org/presentationml/2006/ole">
              <p:oleObj spid="_x0000_s6182" name="Equation" r:id="rId7" imgW="342751" imgH="393529" progId="Equation.3">
                <p:embed/>
              </p:oleObj>
            </a:graphicData>
          </a:graphic>
        </p:graphicFrame>
      </p:grpSp>
      <p:sp>
        <p:nvSpPr>
          <p:cNvPr id="19507" name="Rectangle 51"/>
          <p:cNvSpPr>
            <a:spLocks noChangeArrowheads="1"/>
          </p:cNvSpPr>
          <p:nvPr/>
        </p:nvSpPr>
        <p:spPr bwMode="auto">
          <a:xfrm>
            <a:off x="2143125" y="285908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28</a:t>
            </a:r>
          </a:p>
        </p:txBody>
      </p:sp>
      <p:sp>
        <p:nvSpPr>
          <p:cNvPr id="19508" name="Rectangle 52"/>
          <p:cNvSpPr>
            <a:spLocks noChangeArrowheads="1"/>
          </p:cNvSpPr>
          <p:nvPr/>
        </p:nvSpPr>
        <p:spPr bwMode="auto">
          <a:xfrm>
            <a:off x="2146300" y="339883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42</a:t>
            </a:r>
          </a:p>
        </p:txBody>
      </p:sp>
      <p:sp>
        <p:nvSpPr>
          <p:cNvPr id="19509" name="Line 53"/>
          <p:cNvSpPr>
            <a:spLocks noChangeShapeType="1"/>
          </p:cNvSpPr>
          <p:nvPr/>
        </p:nvSpPr>
        <p:spPr bwMode="auto">
          <a:xfrm>
            <a:off x="2076450" y="3322638"/>
            <a:ext cx="731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0" name="Rectangle 54"/>
          <p:cNvSpPr>
            <a:spLocks noChangeArrowheads="1"/>
          </p:cNvSpPr>
          <p:nvPr/>
        </p:nvSpPr>
        <p:spPr bwMode="auto">
          <a:xfrm>
            <a:off x="2819400" y="3067050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35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=</a:t>
            </a:r>
          </a:p>
        </p:txBody>
      </p:sp>
      <p:sp>
        <p:nvSpPr>
          <p:cNvPr id="19511" name="Rectangle 55"/>
          <p:cNvSpPr>
            <a:spLocks noChangeArrowheads="1"/>
          </p:cNvSpPr>
          <p:nvPr/>
        </p:nvSpPr>
        <p:spPr bwMode="auto">
          <a:xfrm>
            <a:off x="3576638" y="285908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14</a:t>
            </a:r>
          </a:p>
        </p:txBody>
      </p:sp>
      <p:sp>
        <p:nvSpPr>
          <p:cNvPr id="19512" name="Rectangle 56"/>
          <p:cNvSpPr>
            <a:spLocks noChangeArrowheads="1"/>
          </p:cNvSpPr>
          <p:nvPr/>
        </p:nvSpPr>
        <p:spPr bwMode="auto">
          <a:xfrm>
            <a:off x="3597275" y="343693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21</a:t>
            </a:r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>
            <a:off x="3548063" y="3344863"/>
            <a:ext cx="73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4" name="Freeform 58"/>
          <p:cNvSpPr>
            <a:spLocks/>
          </p:cNvSpPr>
          <p:nvPr/>
        </p:nvSpPr>
        <p:spPr bwMode="auto">
          <a:xfrm>
            <a:off x="2667000" y="3652838"/>
            <a:ext cx="1031875" cy="179387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32066628 h 448"/>
              <a:gd name="T4" fmla="*/ 151837858 w 1498"/>
              <a:gd name="T5" fmla="*/ 55475430 h 448"/>
              <a:gd name="T6" fmla="*/ 231078694 w 1498"/>
              <a:gd name="T7" fmla="*/ 65736927 h 448"/>
              <a:gd name="T8" fmla="*/ 334043700 w 1498"/>
              <a:gd name="T9" fmla="*/ 71829678 h 448"/>
              <a:gd name="T10" fmla="*/ 449820350 w 1498"/>
              <a:gd name="T11" fmla="*/ 67821500 h 448"/>
              <a:gd name="T12" fmla="*/ 546616838 w 1498"/>
              <a:gd name="T13" fmla="*/ 51307085 h 448"/>
              <a:gd name="T14" fmla="*/ 625857674 w 1498"/>
              <a:gd name="T15" fmla="*/ 34952836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Rectangle 59"/>
          <p:cNvSpPr>
            <a:spLocks noChangeArrowheads="1"/>
          </p:cNvSpPr>
          <p:nvPr/>
        </p:nvSpPr>
        <p:spPr bwMode="auto">
          <a:xfrm>
            <a:off x="2819400" y="3906838"/>
            <a:ext cx="644525" cy="4159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:2</a:t>
            </a:r>
          </a:p>
        </p:txBody>
      </p:sp>
      <p:sp>
        <p:nvSpPr>
          <p:cNvPr id="19516" name="Freeform 60"/>
          <p:cNvSpPr>
            <a:spLocks/>
          </p:cNvSpPr>
          <p:nvPr/>
        </p:nvSpPr>
        <p:spPr bwMode="auto">
          <a:xfrm flipV="1">
            <a:off x="2667000" y="2852738"/>
            <a:ext cx="1031875" cy="255587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65095385 h 448"/>
              <a:gd name="T4" fmla="*/ 151837858 w 1498"/>
              <a:gd name="T5" fmla="*/ 112615169 h 448"/>
              <a:gd name="T6" fmla="*/ 231078694 w 1498"/>
              <a:gd name="T7" fmla="*/ 133446080 h 448"/>
              <a:gd name="T8" fmla="*/ 334043700 w 1498"/>
              <a:gd name="T9" fmla="*/ 145814095 h 448"/>
              <a:gd name="T10" fmla="*/ 449820350 w 1498"/>
              <a:gd name="T11" fmla="*/ 137676958 h 448"/>
              <a:gd name="T12" fmla="*/ 546616838 w 1498"/>
              <a:gd name="T13" fmla="*/ 104152844 h 448"/>
              <a:gd name="T14" fmla="*/ 625857674 w 1498"/>
              <a:gd name="T15" fmla="*/ 70953918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Rectangle 61"/>
          <p:cNvSpPr>
            <a:spLocks noChangeArrowheads="1"/>
          </p:cNvSpPr>
          <p:nvPr/>
        </p:nvSpPr>
        <p:spPr bwMode="auto">
          <a:xfrm>
            <a:off x="2819400" y="2395538"/>
            <a:ext cx="644525" cy="41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:2</a:t>
            </a:r>
          </a:p>
        </p:txBody>
      </p:sp>
      <p:sp>
        <p:nvSpPr>
          <p:cNvPr id="19518" name="Rectangle 62"/>
          <p:cNvSpPr>
            <a:spLocks noChangeArrowheads="1"/>
          </p:cNvSpPr>
          <p:nvPr/>
        </p:nvSpPr>
        <p:spPr bwMode="auto">
          <a:xfrm>
            <a:off x="4449763" y="3052763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35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=</a:t>
            </a:r>
          </a:p>
        </p:txBody>
      </p:sp>
      <p:sp>
        <p:nvSpPr>
          <p:cNvPr id="19519" name="Freeform 63"/>
          <p:cNvSpPr>
            <a:spLocks/>
          </p:cNvSpPr>
          <p:nvPr/>
        </p:nvSpPr>
        <p:spPr bwMode="auto">
          <a:xfrm>
            <a:off x="4267200" y="3652838"/>
            <a:ext cx="1031875" cy="179387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32066628 h 448"/>
              <a:gd name="T4" fmla="*/ 151837858 w 1498"/>
              <a:gd name="T5" fmla="*/ 55475430 h 448"/>
              <a:gd name="T6" fmla="*/ 231078694 w 1498"/>
              <a:gd name="T7" fmla="*/ 65736927 h 448"/>
              <a:gd name="T8" fmla="*/ 334043700 w 1498"/>
              <a:gd name="T9" fmla="*/ 71829678 h 448"/>
              <a:gd name="T10" fmla="*/ 449820350 w 1498"/>
              <a:gd name="T11" fmla="*/ 67821500 h 448"/>
              <a:gd name="T12" fmla="*/ 546616838 w 1498"/>
              <a:gd name="T13" fmla="*/ 51307085 h 448"/>
              <a:gd name="T14" fmla="*/ 625857674 w 1498"/>
              <a:gd name="T15" fmla="*/ 34952836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0" name="Rectangle 64"/>
          <p:cNvSpPr>
            <a:spLocks noChangeArrowheads="1"/>
          </p:cNvSpPr>
          <p:nvPr/>
        </p:nvSpPr>
        <p:spPr bwMode="auto">
          <a:xfrm>
            <a:off x="4495800" y="3881438"/>
            <a:ext cx="644525" cy="4159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:7</a:t>
            </a:r>
          </a:p>
        </p:txBody>
      </p:sp>
      <p:sp>
        <p:nvSpPr>
          <p:cNvPr id="19521" name="Freeform 65"/>
          <p:cNvSpPr>
            <a:spLocks/>
          </p:cNvSpPr>
          <p:nvPr/>
        </p:nvSpPr>
        <p:spPr bwMode="auto">
          <a:xfrm flipV="1">
            <a:off x="4267200" y="2878138"/>
            <a:ext cx="1031875" cy="255587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65095385 h 448"/>
              <a:gd name="T4" fmla="*/ 151837858 w 1498"/>
              <a:gd name="T5" fmla="*/ 112615169 h 448"/>
              <a:gd name="T6" fmla="*/ 231078694 w 1498"/>
              <a:gd name="T7" fmla="*/ 133446080 h 448"/>
              <a:gd name="T8" fmla="*/ 334043700 w 1498"/>
              <a:gd name="T9" fmla="*/ 145814095 h 448"/>
              <a:gd name="T10" fmla="*/ 449820350 w 1498"/>
              <a:gd name="T11" fmla="*/ 137676958 h 448"/>
              <a:gd name="T12" fmla="*/ 546616838 w 1498"/>
              <a:gd name="T13" fmla="*/ 104152844 h 448"/>
              <a:gd name="T14" fmla="*/ 625857674 w 1498"/>
              <a:gd name="T15" fmla="*/ 70953918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2" name="Rectangle 66"/>
          <p:cNvSpPr>
            <a:spLocks noChangeArrowheads="1"/>
          </p:cNvSpPr>
          <p:nvPr/>
        </p:nvSpPr>
        <p:spPr bwMode="auto">
          <a:xfrm>
            <a:off x="4419600" y="2420938"/>
            <a:ext cx="644525" cy="4159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:7</a:t>
            </a:r>
          </a:p>
        </p:txBody>
      </p:sp>
      <p:sp>
        <p:nvSpPr>
          <p:cNvPr id="19523" name="Rectangle 67"/>
          <p:cNvSpPr>
            <a:spLocks noChangeArrowheads="1"/>
          </p:cNvSpPr>
          <p:nvPr/>
        </p:nvSpPr>
        <p:spPr bwMode="auto">
          <a:xfrm>
            <a:off x="5249863" y="285908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9524" name="Rectangle 68"/>
          <p:cNvSpPr>
            <a:spLocks noChangeArrowheads="1"/>
          </p:cNvSpPr>
          <p:nvPr/>
        </p:nvSpPr>
        <p:spPr bwMode="auto">
          <a:xfrm>
            <a:off x="5270500" y="343693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9525" name="Line 69"/>
          <p:cNvSpPr>
            <a:spLocks noChangeShapeType="1"/>
          </p:cNvSpPr>
          <p:nvPr/>
        </p:nvSpPr>
        <p:spPr bwMode="auto">
          <a:xfrm>
            <a:off x="5221288" y="3344863"/>
            <a:ext cx="73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38" name="Text Box 82"/>
          <p:cNvSpPr txBox="1">
            <a:spLocks noChangeArrowheads="1"/>
          </p:cNvSpPr>
          <p:nvPr/>
        </p:nvSpPr>
        <p:spPr bwMode="auto">
          <a:xfrm>
            <a:off x="533400" y="457200"/>
            <a:ext cx="67818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FF0000"/>
                </a:solidFill>
                <a:latin typeface=".VnTime" panose="020B7200000000000000" pitchFamily="34" charset="0"/>
              </a:rPr>
              <a:t>T</a:t>
            </a:r>
            <a:r>
              <a:rPr lang="en-US" altLang="en-US" sz="2800" dirty="0" err="1" smtClean="0">
                <a:solidFill>
                  <a:srgbClr val="FF0000"/>
                </a:solidFill>
                <a:latin typeface=".VnTime" panose="020B7200000000000000" pitchFamily="34" charset="0"/>
              </a:rPr>
              <a:t>iết</a:t>
            </a:r>
            <a:r>
              <a:rPr lang="en-US" altLang="en-US" sz="2800" dirty="0" smtClean="0">
                <a:solidFill>
                  <a:srgbClr val="FF0000"/>
                </a:solidFill>
                <a:latin typeface=".VnTime" panose="020B7200000000000000" pitchFamily="34" charset="0"/>
              </a:rPr>
              <a:t> 71 : </a:t>
            </a:r>
            <a:r>
              <a:rPr lang="en-US" altLang="en-US" sz="2800" dirty="0" err="1" smtClean="0">
                <a:solidFill>
                  <a:srgbClr val="FF0000"/>
                </a:solidFill>
                <a:latin typeface=".VnTime" panose="020B7200000000000000" pitchFamily="34" charset="0"/>
              </a:rPr>
              <a:t>Bài</a:t>
            </a:r>
            <a:r>
              <a:rPr lang="en-US" altLang="en-US" sz="2800" dirty="0" smtClean="0">
                <a:solidFill>
                  <a:srgbClr val="FF0000"/>
                </a:solidFill>
                <a:latin typeface=".VnTime" panose="020B7200000000000000" pitchFamily="34" charset="0"/>
              </a:rPr>
              <a:t> 4  . RÚT GỌN PHÂN SỐ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smtClean="0">
                <a:solidFill>
                  <a:srgbClr val="FF0000"/>
                </a:solidFill>
                <a:latin typeface=".VnTime" panose="020B7200000000000000" pitchFamily="34" charset="0"/>
              </a:rPr>
              <a:t>1</a:t>
            </a:r>
            <a:r>
              <a:rPr lang="en-US" altLang="en-US" sz="2800" b="1" u="sng" dirty="0" smtClean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u="sng" dirty="0" smtClean="0">
                <a:solidFill>
                  <a:srgbClr val="FF0000"/>
                </a:solidFill>
                <a:latin typeface=".VnTime" panose="020B7200000000000000" pitchFamily="34" charset="0"/>
              </a:rPr>
              <a:t>. CÁCH RÚT GỌN PHÂN SỐ </a:t>
            </a:r>
            <a:endParaRPr lang="en-US" altLang="en-US" sz="2800" u="sng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9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 tmFilter="0,0; .5, 1; 1, 1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900" decel="100000" fill="hold"/>
                                        <p:tgtEl>
                                          <p:spTgt spid="19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900" decel="100000" fill="hold"/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98" grpId="0"/>
      <p:bldP spid="19502" grpId="0"/>
      <p:bldP spid="19507" grpId="0"/>
      <p:bldP spid="19508" grpId="0"/>
      <p:bldP spid="19510" grpId="0"/>
      <p:bldP spid="19511" grpId="0"/>
      <p:bldP spid="19512" grpId="0"/>
      <p:bldP spid="19517" grpId="0" animBg="1"/>
      <p:bldP spid="19520" grpId="0" animBg="1"/>
      <p:bldP spid="19522" grpId="0" animBg="1"/>
      <p:bldP spid="19523" grpId="0"/>
      <p:bldP spid="19524" grpId="0"/>
      <p:bldP spid="195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2849563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 </a:t>
            </a:r>
            <a:r>
              <a:rPr lang="en-US" altLang="en-US" sz="3600" b="1" u="sng" dirty="0" err="1" smtClean="0">
                <a:solidFill>
                  <a:srgbClr val="FF0066"/>
                </a:solidFill>
              </a:rPr>
              <a:t>Quy</a:t>
            </a:r>
            <a:r>
              <a:rPr lang="en-US" altLang="en-US" sz="36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3600" b="1" u="sng" dirty="0" err="1" smtClean="0">
                <a:solidFill>
                  <a:srgbClr val="FF0066"/>
                </a:solidFill>
              </a:rPr>
              <a:t>tắc</a:t>
            </a:r>
            <a:r>
              <a:rPr lang="en-US" altLang="en-US" sz="3600" b="1" dirty="0" smtClean="0">
                <a:solidFill>
                  <a:srgbClr val="FF0066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altLang="en-US" b="1" dirty="0" smtClean="0">
                <a:solidFill>
                  <a:srgbClr val="0066FF"/>
                </a:solidFill>
              </a:rPr>
              <a:t>  </a:t>
            </a:r>
            <a:r>
              <a:rPr lang="en-US" altLang="en-US" b="1" dirty="0" smtClean="0">
                <a:solidFill>
                  <a:srgbClr val="FF0066"/>
                </a:solidFill>
              </a:rPr>
              <a:t> </a:t>
            </a:r>
            <a:r>
              <a:rPr lang="en-US" altLang="en-US" b="1" dirty="0" err="1" smtClean="0"/>
              <a:t>Muốn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rút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gọn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phân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số</a:t>
            </a:r>
            <a:r>
              <a:rPr lang="en-US" altLang="en-US" b="1" dirty="0" smtClean="0"/>
              <a:t>, </a:t>
            </a:r>
            <a:r>
              <a:rPr lang="en-US" altLang="en-US" b="1" dirty="0" err="1" smtClean="0"/>
              <a:t>ta</a:t>
            </a:r>
            <a:r>
              <a:rPr lang="en-US" altLang="en-US" b="1" dirty="0" smtClean="0"/>
              <a:t>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altLang="en-US" b="1" dirty="0" smtClean="0">
                <a:solidFill>
                  <a:srgbClr val="0000FF"/>
                </a:solidFill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cả</a:t>
            </a:r>
            <a:r>
              <a:rPr lang="en-US" altLang="en-US" b="1" dirty="0" smtClean="0">
                <a:solidFill>
                  <a:srgbClr val="0000FF"/>
                </a:solidFill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tử</a:t>
            </a:r>
            <a:r>
              <a:rPr lang="en-US" altLang="en-US" b="1" dirty="0" smtClean="0">
                <a:solidFill>
                  <a:srgbClr val="0000FF"/>
                </a:solidFill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và</a:t>
            </a:r>
            <a:r>
              <a:rPr lang="en-US" altLang="en-US" b="1" dirty="0" smtClean="0">
                <a:solidFill>
                  <a:srgbClr val="0000FF"/>
                </a:solidFill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mẫu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của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phân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số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cho</a:t>
            </a:r>
            <a:r>
              <a:rPr lang="en-US" altLang="en-US" b="1" dirty="0" smtClean="0"/>
              <a:t>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một</a:t>
            </a:r>
            <a:r>
              <a:rPr lang="en-US" altLang="en-US" b="1" dirty="0" smtClean="0">
                <a:solidFill>
                  <a:srgbClr val="0000FF"/>
                </a:solidFill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ước</a:t>
            </a:r>
            <a:r>
              <a:rPr lang="en-US" altLang="en-US" b="1" dirty="0" smtClean="0">
                <a:solidFill>
                  <a:srgbClr val="0000FF"/>
                </a:solidFill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chung</a:t>
            </a:r>
            <a:r>
              <a:rPr lang="en-US" altLang="en-US" b="1" dirty="0" smtClean="0">
                <a:solidFill>
                  <a:srgbClr val="0000FF"/>
                </a:solidFill>
              </a:rPr>
              <a:t> (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khác</a:t>
            </a:r>
            <a:r>
              <a:rPr lang="en-US" altLang="en-US" b="1" dirty="0" smtClean="0">
                <a:solidFill>
                  <a:srgbClr val="0000FF"/>
                </a:solidFill>
              </a:rPr>
              <a:t> 1 </a:t>
            </a:r>
            <a:r>
              <a:rPr lang="en-US" altLang="en-US" b="1" dirty="0" err="1" smtClean="0">
                <a:solidFill>
                  <a:srgbClr val="0000FF"/>
                </a:solidFill>
              </a:rPr>
              <a:t>và</a:t>
            </a:r>
            <a:r>
              <a:rPr lang="en-US" altLang="en-US" b="1" dirty="0" smtClean="0">
                <a:solidFill>
                  <a:srgbClr val="0000FF"/>
                </a:solidFill>
              </a:rPr>
              <a:t> -1 )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của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chúng</a:t>
            </a:r>
            <a:r>
              <a:rPr lang="en-US" altLang="en-US" b="1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40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328863" y="592138"/>
            <a:ext cx="44084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/>
              <a:t>Rút gọn các phân số sau :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>
            <p:ph/>
          </p:nvPr>
        </p:nvGraphicFramePr>
        <p:xfrm>
          <a:off x="611188" y="1403350"/>
          <a:ext cx="1217612" cy="787400"/>
        </p:xfrm>
        <a:graphic>
          <a:graphicData uri="http://schemas.openxmlformats.org/presentationml/2006/ole">
            <p:oleObj spid="_x0000_s8213" name="Equation" r:id="rId3" imgW="457002" imgH="393529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495550" y="1443038"/>
          <a:ext cx="1385888" cy="787400"/>
        </p:xfrm>
        <a:graphic>
          <a:graphicData uri="http://schemas.openxmlformats.org/presentationml/2006/ole">
            <p:oleObj spid="_x0000_s8214" name="Equation" r:id="rId4" imgW="520474" imgH="393529" progId="Equation.3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4581525" y="1422400"/>
          <a:ext cx="1143000" cy="787400"/>
        </p:xfrm>
        <a:graphic>
          <a:graphicData uri="http://schemas.openxmlformats.org/presentationml/2006/ole">
            <p:oleObj spid="_x0000_s8215" name="Equation" r:id="rId5" imgW="418918" imgH="393529" progId="Equation.3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6684963" y="1457325"/>
          <a:ext cx="1489075" cy="787400"/>
        </p:xfrm>
        <a:graphic>
          <a:graphicData uri="http://schemas.openxmlformats.org/presentationml/2006/ole">
            <p:oleObj spid="_x0000_s8216" name="Equation" r:id="rId6" imgW="545863" imgH="393529" progId="Equation.3">
              <p:embed/>
            </p:oleObj>
          </a:graphicData>
        </a:graphic>
      </p:graphicFrame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038600" y="2314575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66"/>
                </a:solidFill>
              </a:rPr>
              <a:t>Đáp số</a:t>
            </a:r>
            <a:endParaRPr lang="en-US" altLang="en-US" sz="2800" b="1">
              <a:solidFill>
                <a:srgbClr val="0066FF"/>
              </a:solidFill>
            </a:endParaRPr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601663" y="2833688"/>
          <a:ext cx="1081087" cy="787400"/>
        </p:xfrm>
        <a:graphic>
          <a:graphicData uri="http://schemas.openxmlformats.org/presentationml/2006/ole">
            <p:oleObj spid="_x0000_s8217" name="Equation" r:id="rId7" imgW="406048" imgH="393359" progId="Equation.3">
              <p:embed/>
            </p:oleObj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1619250" y="2827338"/>
          <a:ext cx="1419225" cy="787400"/>
        </p:xfrm>
        <a:graphic>
          <a:graphicData uri="http://schemas.openxmlformats.org/presentationml/2006/ole">
            <p:oleObj spid="_x0000_s8218" name="Equation" r:id="rId8" imgW="533169" imgH="393529" progId="Equation.3">
              <p:embed/>
            </p:oleObj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3184525" y="2827338"/>
          <a:ext cx="912813" cy="787400"/>
        </p:xfrm>
        <a:graphic>
          <a:graphicData uri="http://schemas.openxmlformats.org/presentationml/2006/ole">
            <p:oleObj spid="_x0000_s8219" name="Equation" r:id="rId9" imgW="342751" imgH="393529" progId="Equation.3">
              <p:embed/>
            </p:oleObj>
          </a:graphicData>
        </a:graphic>
      </p:graphicFrame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554038" y="3762375"/>
          <a:ext cx="1250950" cy="787400"/>
        </p:xfrm>
        <a:graphic>
          <a:graphicData uri="http://schemas.openxmlformats.org/presentationml/2006/ole">
            <p:oleObj spid="_x0000_s8220" name="Equation" r:id="rId10" imgW="469696" imgH="393529" progId="Equation.3">
              <p:embed/>
            </p:oleObj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1676400" y="3748088"/>
          <a:ext cx="1587500" cy="787400"/>
        </p:xfrm>
        <a:graphic>
          <a:graphicData uri="http://schemas.openxmlformats.org/presentationml/2006/ole">
            <p:oleObj spid="_x0000_s8221" name="Equation" r:id="rId11" imgW="596641" imgH="393529" progId="Equation.3">
              <p:embed/>
            </p:oleObj>
          </a:graphicData>
        </a:graphic>
      </p:graphicFrame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3276600" y="3748088"/>
          <a:ext cx="2093913" cy="787400"/>
        </p:xfrm>
        <a:graphic>
          <a:graphicData uri="http://schemas.openxmlformats.org/presentationml/2006/ole">
            <p:oleObj spid="_x0000_s8222" name="Equation" r:id="rId12" imgW="787058" imgH="393529" progId="Equation.3">
              <p:embed/>
            </p:oleObj>
          </a:graphicData>
        </a:graphic>
      </p:graphicFrame>
      <p:graphicFrame>
        <p:nvGraphicFramePr>
          <p:cNvPr id="22543" name="Object 15"/>
          <p:cNvGraphicFramePr>
            <a:graphicFrameLocks noChangeAspect="1"/>
          </p:cNvGraphicFramePr>
          <p:nvPr/>
        </p:nvGraphicFramePr>
        <p:xfrm>
          <a:off x="747713" y="4738688"/>
          <a:ext cx="1004887" cy="787400"/>
        </p:xfrm>
        <a:graphic>
          <a:graphicData uri="http://schemas.openxmlformats.org/presentationml/2006/ole">
            <p:oleObj spid="_x0000_s8223" name="Equation" r:id="rId13" imgW="368140" imgH="393529" progId="Equation.3">
              <p:embed/>
            </p:oleObj>
          </a:graphicData>
        </a:graphic>
      </p:graphicFrame>
      <p:graphicFrame>
        <p:nvGraphicFramePr>
          <p:cNvPr id="22544" name="Object 16"/>
          <p:cNvGraphicFramePr>
            <a:graphicFrameLocks noChangeAspect="1"/>
          </p:cNvGraphicFramePr>
          <p:nvPr/>
        </p:nvGraphicFramePr>
        <p:xfrm>
          <a:off x="1792288" y="4738688"/>
          <a:ext cx="1560512" cy="787400"/>
        </p:xfrm>
        <a:graphic>
          <a:graphicData uri="http://schemas.openxmlformats.org/presentationml/2006/ole">
            <p:oleObj spid="_x0000_s8224" name="Equation" r:id="rId14" imgW="571252" imgH="393529" progId="Equation.3">
              <p:embed/>
            </p:oleObj>
          </a:graphicData>
        </a:graphic>
      </p:graphicFrame>
      <p:graphicFrame>
        <p:nvGraphicFramePr>
          <p:cNvPr id="22545" name="Object 17"/>
          <p:cNvGraphicFramePr>
            <a:graphicFrameLocks noChangeAspect="1"/>
          </p:cNvGraphicFramePr>
          <p:nvPr/>
        </p:nvGraphicFramePr>
        <p:xfrm>
          <a:off x="3511550" y="4738688"/>
          <a:ext cx="693738" cy="787400"/>
        </p:xfrm>
        <a:graphic>
          <a:graphicData uri="http://schemas.openxmlformats.org/presentationml/2006/ole">
            <p:oleObj spid="_x0000_s8225" name="Equation" r:id="rId15" imgW="253890" imgH="393529" progId="Equation.3">
              <p:embed/>
            </p:oleObj>
          </a:graphicData>
        </a:graphic>
      </p:graphicFrame>
      <p:graphicFrame>
        <p:nvGraphicFramePr>
          <p:cNvPr id="22546" name="Object 18"/>
          <p:cNvGraphicFramePr>
            <a:graphicFrameLocks noChangeAspect="1"/>
          </p:cNvGraphicFramePr>
          <p:nvPr/>
        </p:nvGraphicFramePr>
        <p:xfrm>
          <a:off x="720725" y="5743575"/>
          <a:ext cx="1350963" cy="787400"/>
        </p:xfrm>
        <a:graphic>
          <a:graphicData uri="http://schemas.openxmlformats.org/presentationml/2006/ole">
            <p:oleObj spid="_x0000_s8226" name="Equation" r:id="rId16" imgW="495085" imgH="393529" progId="Equation.3">
              <p:embed/>
            </p:oleObj>
          </a:graphicData>
        </a:graphic>
      </p:graphicFrame>
      <p:graphicFrame>
        <p:nvGraphicFramePr>
          <p:cNvPr id="22547" name="Object 19"/>
          <p:cNvGraphicFramePr>
            <a:graphicFrameLocks noChangeAspect="1"/>
          </p:cNvGraphicFramePr>
          <p:nvPr/>
        </p:nvGraphicFramePr>
        <p:xfrm>
          <a:off x="2062163" y="5765800"/>
          <a:ext cx="2389187" cy="838200"/>
        </p:xfrm>
        <a:graphic>
          <a:graphicData uri="http://schemas.openxmlformats.org/presentationml/2006/ole">
            <p:oleObj spid="_x0000_s8227" name="Equation" r:id="rId17" imgW="876300" imgH="419100" progId="Equation.3">
              <p:embed/>
            </p:oleObj>
          </a:graphicData>
        </a:graphic>
      </p:graphicFrame>
      <p:graphicFrame>
        <p:nvGraphicFramePr>
          <p:cNvPr id="22548" name="Object 20"/>
          <p:cNvGraphicFramePr>
            <a:graphicFrameLocks noChangeAspect="1"/>
          </p:cNvGraphicFramePr>
          <p:nvPr/>
        </p:nvGraphicFramePr>
        <p:xfrm>
          <a:off x="4468813" y="5770563"/>
          <a:ext cx="692150" cy="787400"/>
        </p:xfrm>
        <a:graphic>
          <a:graphicData uri="http://schemas.openxmlformats.org/presentationml/2006/ole">
            <p:oleObj spid="_x0000_s8228" name="Equation" r:id="rId18" imgW="253890" imgH="393529" progId="Equation.3">
              <p:embed/>
            </p:oleObj>
          </a:graphicData>
        </a:graphic>
      </p:graphicFrame>
      <p:graphicFrame>
        <p:nvGraphicFramePr>
          <p:cNvPr id="22549" name="Object 21"/>
          <p:cNvGraphicFramePr>
            <a:graphicFrameLocks noChangeAspect="1"/>
          </p:cNvGraphicFramePr>
          <p:nvPr/>
        </p:nvGraphicFramePr>
        <p:xfrm>
          <a:off x="5307013" y="5980113"/>
          <a:ext cx="622300" cy="355600"/>
        </p:xfrm>
        <a:graphic>
          <a:graphicData uri="http://schemas.openxmlformats.org/presentationml/2006/ole">
            <p:oleObj spid="_x0000_s8229" name="Equation" r:id="rId19" imgW="228402" imgH="17764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61950" y="2057400"/>
            <a:ext cx="87820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Phân số tối giản </a:t>
            </a:r>
            <a:r>
              <a:rPr lang="en-US" altLang="en-US" sz="3600" b="1"/>
              <a:t>(hay phân số không rút gọn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/>
              <a:t> được nữa) là phân số mà </a:t>
            </a:r>
            <a:r>
              <a:rPr lang="en-US" altLang="en-US" sz="3600" b="1">
                <a:solidFill>
                  <a:srgbClr val="FF0000"/>
                </a:solidFill>
              </a:rPr>
              <a:t>tử và mẫu chỉ có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 ước chung là 1 và -1.</a:t>
            </a:r>
          </a:p>
        </p:txBody>
      </p:sp>
      <p:sp>
        <p:nvSpPr>
          <p:cNvPr id="9219" name="Text Box 14"/>
          <p:cNvSpPr txBox="1">
            <a:spLocks noChangeArrowheads="1"/>
          </p:cNvSpPr>
          <p:nvPr/>
        </p:nvSpPr>
        <p:spPr bwMode="auto">
          <a:xfrm>
            <a:off x="228600" y="762000"/>
            <a:ext cx="838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u="sng" dirty="0" smtClean="0">
                <a:solidFill>
                  <a:srgbClr val="FF0000"/>
                </a:solidFill>
                <a:latin typeface=".VnTime" panose="020B7200000000000000" pitchFamily="34" charset="0"/>
              </a:rPr>
              <a:t>2.THẾ NÀO LÀ PHÂN SỐ TỐI GIẢN ?</a:t>
            </a:r>
            <a:endParaRPr lang="en-US" altLang="en-US" sz="3600" u="sng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57188" y="869950"/>
            <a:ext cx="82692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Tìm các phân số tối giản trong các phân số sau</a:t>
            </a: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ph/>
          </p:nvPr>
        </p:nvGraphicFramePr>
        <p:xfrm>
          <a:off x="2362200" y="1952625"/>
          <a:ext cx="3733800" cy="866775"/>
        </p:xfrm>
        <a:graphic>
          <a:graphicData uri="http://schemas.openxmlformats.org/presentationml/2006/ole">
            <p:oleObj spid="_x0000_s10247" name="Equation" r:id="rId3" imgW="1193800" imgH="393700" progId="Equation.3">
              <p:embed/>
            </p:oleObj>
          </a:graphicData>
        </a:graphic>
      </p:graphicFrame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95388" y="3916363"/>
            <a:ext cx="6591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Các phân số tối giản là các phân số</a:t>
            </a:r>
            <a:r>
              <a:rPr lang="en-US" altLang="en-US" b="1">
                <a:solidFill>
                  <a:srgbClr val="0066FF"/>
                </a:solidFill>
              </a:rPr>
              <a:t> </a:t>
            </a:r>
            <a:r>
              <a:rPr lang="en-US" altLang="en-US" b="1"/>
              <a:t>:</a:t>
            </a:r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3276600" y="4772025"/>
          <a:ext cx="1905000" cy="1039813"/>
        </p:xfrm>
        <a:graphic>
          <a:graphicData uri="http://schemas.openxmlformats.org/presentationml/2006/ole">
            <p:oleObj spid="_x0000_s10248" name="Equation" r:id="rId4" imgW="507780" imgH="393529" progId="Equation.3">
              <p:embed/>
            </p:oleObj>
          </a:graphicData>
        </a:graphic>
      </p:graphicFrame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438400" y="3095625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3200" dirty="0" err="1" smtClean="0">
                <a:solidFill>
                  <a:srgbClr val="FF0066"/>
                </a:solidFill>
                <a:latin typeface="+mj-lt"/>
              </a:rPr>
              <a:t>Đáp</a:t>
            </a:r>
            <a:r>
              <a:rPr lang="en-US" altLang="en-US" sz="3200" dirty="0" smtClean="0">
                <a:solidFill>
                  <a:srgbClr val="FF0066"/>
                </a:solidFill>
                <a:latin typeface="+mj-lt"/>
              </a:rPr>
              <a:t> </a:t>
            </a:r>
            <a:r>
              <a:rPr lang="en-US" altLang="en-US" sz="3200" dirty="0" err="1" smtClean="0">
                <a:solidFill>
                  <a:srgbClr val="FF0066"/>
                </a:solidFill>
                <a:latin typeface="+mj-lt"/>
              </a:rPr>
              <a:t>số</a:t>
            </a:r>
            <a:endParaRPr lang="vi-VN" altLang="en-US" sz="3200" dirty="0" smtClean="0">
              <a:solidFill>
                <a:srgbClr val="FF0066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45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1" grpId="0"/>
      <p:bldP spid="245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4300" y="1042988"/>
            <a:ext cx="165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Ví</a:t>
            </a:r>
            <a:r>
              <a:rPr lang="en-US" altLang="en-US" b="1"/>
              <a:t> </a:t>
            </a:r>
            <a:r>
              <a:rPr lang="en-US" altLang="en-US" b="1">
                <a:solidFill>
                  <a:srgbClr val="FF0000"/>
                </a:solidFill>
              </a:rPr>
              <a:t>Dụ</a:t>
            </a:r>
            <a:r>
              <a:rPr lang="en-US" altLang="en-US" b="1"/>
              <a:t> </a:t>
            </a:r>
            <a:r>
              <a:rPr lang="en-US" altLang="en-US" b="1">
                <a:solidFill>
                  <a:srgbClr val="FF0000"/>
                </a:solidFill>
              </a:rPr>
              <a:t>1: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00200" y="1042988"/>
            <a:ext cx="2238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Xét phân số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981200" y="2490788"/>
            <a:ext cx="11445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Ta có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17525" y="60340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77800" y="3925888"/>
            <a:ext cx="5867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Hoặc ta có thể rút gọn một lần</a:t>
            </a:r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3771900" y="928688"/>
          <a:ext cx="531813" cy="914400"/>
        </p:xfrm>
        <a:graphic>
          <a:graphicData uri="http://schemas.openxmlformats.org/presentationml/2006/ole">
            <p:oleObj spid="_x0000_s11306" name="Equation" r:id="rId3" imgW="228501" imgH="393529" progId="Equation.3">
              <p:embed/>
            </p:oleObj>
          </a:graphicData>
        </a:graphic>
      </p:graphicFrame>
      <p:sp>
        <p:nvSpPr>
          <p:cNvPr id="11272" name="Rectangle 15"/>
          <p:cNvSpPr>
            <a:spLocks noChangeArrowheads="1"/>
          </p:cNvSpPr>
          <p:nvPr/>
        </p:nvSpPr>
        <p:spPr bwMode="auto">
          <a:xfrm>
            <a:off x="4013200" y="227488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28</a:t>
            </a:r>
          </a:p>
        </p:txBody>
      </p:sp>
      <p:sp>
        <p:nvSpPr>
          <p:cNvPr id="11273" name="Rectangle 16"/>
          <p:cNvSpPr>
            <a:spLocks noChangeArrowheads="1"/>
          </p:cNvSpPr>
          <p:nvPr/>
        </p:nvSpPr>
        <p:spPr bwMode="auto">
          <a:xfrm>
            <a:off x="4025900" y="275113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42</a:t>
            </a:r>
          </a:p>
        </p:txBody>
      </p:sp>
      <p:sp>
        <p:nvSpPr>
          <p:cNvPr id="11274" name="Line 17"/>
          <p:cNvSpPr>
            <a:spLocks noChangeShapeType="1"/>
          </p:cNvSpPr>
          <p:nvPr/>
        </p:nvSpPr>
        <p:spPr bwMode="auto">
          <a:xfrm>
            <a:off x="3962400" y="2719388"/>
            <a:ext cx="731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4784725" y="2425700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35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=</a:t>
            </a:r>
          </a:p>
        </p:txBody>
      </p:sp>
      <p:sp>
        <p:nvSpPr>
          <p:cNvPr id="11276" name="Rectangle 19"/>
          <p:cNvSpPr>
            <a:spLocks noChangeArrowheads="1"/>
          </p:cNvSpPr>
          <p:nvPr/>
        </p:nvSpPr>
        <p:spPr bwMode="auto">
          <a:xfrm>
            <a:off x="5541963" y="221773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14</a:t>
            </a:r>
          </a:p>
        </p:txBody>
      </p:sp>
      <p:sp>
        <p:nvSpPr>
          <p:cNvPr id="11277" name="Rectangle 20"/>
          <p:cNvSpPr>
            <a:spLocks noChangeArrowheads="1"/>
          </p:cNvSpPr>
          <p:nvPr/>
        </p:nvSpPr>
        <p:spPr bwMode="auto">
          <a:xfrm>
            <a:off x="5562600" y="279558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21</a:t>
            </a:r>
          </a:p>
        </p:txBody>
      </p:sp>
      <p:sp>
        <p:nvSpPr>
          <p:cNvPr id="11278" name="Line 21"/>
          <p:cNvSpPr>
            <a:spLocks noChangeShapeType="1"/>
          </p:cNvSpPr>
          <p:nvPr/>
        </p:nvSpPr>
        <p:spPr bwMode="auto">
          <a:xfrm>
            <a:off x="5513388" y="2703513"/>
            <a:ext cx="73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Freeform 22"/>
          <p:cNvSpPr>
            <a:spLocks/>
          </p:cNvSpPr>
          <p:nvPr/>
        </p:nvSpPr>
        <p:spPr bwMode="auto">
          <a:xfrm>
            <a:off x="4632325" y="3049588"/>
            <a:ext cx="1031875" cy="179387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32066628 h 448"/>
              <a:gd name="T4" fmla="*/ 151837858 w 1498"/>
              <a:gd name="T5" fmla="*/ 55475430 h 448"/>
              <a:gd name="T6" fmla="*/ 231078694 w 1498"/>
              <a:gd name="T7" fmla="*/ 65736927 h 448"/>
              <a:gd name="T8" fmla="*/ 334043700 w 1498"/>
              <a:gd name="T9" fmla="*/ 71829678 h 448"/>
              <a:gd name="T10" fmla="*/ 449820350 w 1498"/>
              <a:gd name="T11" fmla="*/ 67821500 h 448"/>
              <a:gd name="T12" fmla="*/ 546616838 w 1498"/>
              <a:gd name="T13" fmla="*/ 51307085 h 448"/>
              <a:gd name="T14" fmla="*/ 625857674 w 1498"/>
              <a:gd name="T15" fmla="*/ 34952836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Rectangle 23"/>
          <p:cNvSpPr>
            <a:spLocks noChangeArrowheads="1"/>
          </p:cNvSpPr>
          <p:nvPr/>
        </p:nvSpPr>
        <p:spPr bwMode="auto">
          <a:xfrm>
            <a:off x="4784725" y="3278188"/>
            <a:ext cx="644525" cy="4159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:2</a:t>
            </a:r>
          </a:p>
        </p:txBody>
      </p:sp>
      <p:sp>
        <p:nvSpPr>
          <p:cNvPr id="11281" name="Freeform 24"/>
          <p:cNvSpPr>
            <a:spLocks/>
          </p:cNvSpPr>
          <p:nvPr/>
        </p:nvSpPr>
        <p:spPr bwMode="auto">
          <a:xfrm flipV="1">
            <a:off x="4632325" y="2211388"/>
            <a:ext cx="1031875" cy="255587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65095385 h 448"/>
              <a:gd name="T4" fmla="*/ 151837858 w 1498"/>
              <a:gd name="T5" fmla="*/ 112615169 h 448"/>
              <a:gd name="T6" fmla="*/ 231078694 w 1498"/>
              <a:gd name="T7" fmla="*/ 133446080 h 448"/>
              <a:gd name="T8" fmla="*/ 334043700 w 1498"/>
              <a:gd name="T9" fmla="*/ 145814095 h 448"/>
              <a:gd name="T10" fmla="*/ 449820350 w 1498"/>
              <a:gd name="T11" fmla="*/ 137676958 h 448"/>
              <a:gd name="T12" fmla="*/ 546616838 w 1498"/>
              <a:gd name="T13" fmla="*/ 104152844 h 448"/>
              <a:gd name="T14" fmla="*/ 625857674 w 1498"/>
              <a:gd name="T15" fmla="*/ 70953918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Rectangle 25"/>
          <p:cNvSpPr>
            <a:spLocks noChangeArrowheads="1"/>
          </p:cNvSpPr>
          <p:nvPr/>
        </p:nvSpPr>
        <p:spPr bwMode="auto">
          <a:xfrm>
            <a:off x="4876800" y="1728788"/>
            <a:ext cx="644525" cy="41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:2</a:t>
            </a:r>
          </a:p>
        </p:txBody>
      </p:sp>
      <p:sp>
        <p:nvSpPr>
          <p:cNvPr id="53274" name="Rectangle 26"/>
          <p:cNvSpPr>
            <a:spLocks noChangeArrowheads="1"/>
          </p:cNvSpPr>
          <p:nvPr/>
        </p:nvSpPr>
        <p:spPr bwMode="auto">
          <a:xfrm>
            <a:off x="6415088" y="2411413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35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=</a:t>
            </a:r>
          </a:p>
        </p:txBody>
      </p:sp>
      <p:sp>
        <p:nvSpPr>
          <p:cNvPr id="11284" name="Freeform 27"/>
          <p:cNvSpPr>
            <a:spLocks/>
          </p:cNvSpPr>
          <p:nvPr/>
        </p:nvSpPr>
        <p:spPr bwMode="auto">
          <a:xfrm>
            <a:off x="6232525" y="3049588"/>
            <a:ext cx="1031875" cy="179387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32066628 h 448"/>
              <a:gd name="T4" fmla="*/ 151837858 w 1498"/>
              <a:gd name="T5" fmla="*/ 55475430 h 448"/>
              <a:gd name="T6" fmla="*/ 231078694 w 1498"/>
              <a:gd name="T7" fmla="*/ 65736927 h 448"/>
              <a:gd name="T8" fmla="*/ 334043700 w 1498"/>
              <a:gd name="T9" fmla="*/ 71829678 h 448"/>
              <a:gd name="T10" fmla="*/ 449820350 w 1498"/>
              <a:gd name="T11" fmla="*/ 67821500 h 448"/>
              <a:gd name="T12" fmla="*/ 546616838 w 1498"/>
              <a:gd name="T13" fmla="*/ 51307085 h 448"/>
              <a:gd name="T14" fmla="*/ 625857674 w 1498"/>
              <a:gd name="T15" fmla="*/ 34952836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Rectangle 28"/>
          <p:cNvSpPr>
            <a:spLocks noChangeArrowheads="1"/>
          </p:cNvSpPr>
          <p:nvPr/>
        </p:nvSpPr>
        <p:spPr bwMode="auto">
          <a:xfrm>
            <a:off x="6461125" y="3278188"/>
            <a:ext cx="644525" cy="4159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:7</a:t>
            </a:r>
          </a:p>
        </p:txBody>
      </p:sp>
      <p:sp>
        <p:nvSpPr>
          <p:cNvPr id="11286" name="Freeform 29"/>
          <p:cNvSpPr>
            <a:spLocks/>
          </p:cNvSpPr>
          <p:nvPr/>
        </p:nvSpPr>
        <p:spPr bwMode="auto">
          <a:xfrm flipV="1">
            <a:off x="6232525" y="2211388"/>
            <a:ext cx="1031875" cy="255587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65095385 h 448"/>
              <a:gd name="T4" fmla="*/ 151837858 w 1498"/>
              <a:gd name="T5" fmla="*/ 112615169 h 448"/>
              <a:gd name="T6" fmla="*/ 231078694 w 1498"/>
              <a:gd name="T7" fmla="*/ 133446080 h 448"/>
              <a:gd name="T8" fmla="*/ 334043700 w 1498"/>
              <a:gd name="T9" fmla="*/ 145814095 h 448"/>
              <a:gd name="T10" fmla="*/ 449820350 w 1498"/>
              <a:gd name="T11" fmla="*/ 137676958 h 448"/>
              <a:gd name="T12" fmla="*/ 546616838 w 1498"/>
              <a:gd name="T13" fmla="*/ 104152844 h 448"/>
              <a:gd name="T14" fmla="*/ 625857674 w 1498"/>
              <a:gd name="T15" fmla="*/ 70953918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Rectangle 30"/>
          <p:cNvSpPr>
            <a:spLocks noChangeArrowheads="1"/>
          </p:cNvSpPr>
          <p:nvPr/>
        </p:nvSpPr>
        <p:spPr bwMode="auto">
          <a:xfrm>
            <a:off x="6400800" y="1728788"/>
            <a:ext cx="644525" cy="4159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:7</a:t>
            </a:r>
          </a:p>
        </p:txBody>
      </p:sp>
      <p:sp>
        <p:nvSpPr>
          <p:cNvPr id="11288" name="Rectangle 31"/>
          <p:cNvSpPr>
            <a:spLocks noChangeArrowheads="1"/>
          </p:cNvSpPr>
          <p:nvPr/>
        </p:nvSpPr>
        <p:spPr bwMode="auto">
          <a:xfrm>
            <a:off x="7215188" y="221773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1289" name="Rectangle 32"/>
          <p:cNvSpPr>
            <a:spLocks noChangeArrowheads="1"/>
          </p:cNvSpPr>
          <p:nvPr/>
        </p:nvSpPr>
        <p:spPr bwMode="auto">
          <a:xfrm>
            <a:off x="7235825" y="279558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1290" name="Line 33"/>
          <p:cNvSpPr>
            <a:spLocks noChangeShapeType="1"/>
          </p:cNvSpPr>
          <p:nvPr/>
        </p:nvSpPr>
        <p:spPr bwMode="auto">
          <a:xfrm>
            <a:off x="7186613" y="2703513"/>
            <a:ext cx="73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2" name="Rectangle 34"/>
          <p:cNvSpPr>
            <a:spLocks noChangeArrowheads="1"/>
          </p:cNvSpPr>
          <p:nvPr/>
        </p:nvSpPr>
        <p:spPr bwMode="auto">
          <a:xfrm>
            <a:off x="3106738" y="5210175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VNI-Times" pitchFamily="2" charset="0"/>
              </a:rPr>
              <a:t>28</a:t>
            </a:r>
          </a:p>
        </p:txBody>
      </p:sp>
      <p:sp>
        <p:nvSpPr>
          <p:cNvPr id="53283" name="Rectangle 35"/>
          <p:cNvSpPr>
            <a:spLocks noChangeArrowheads="1"/>
          </p:cNvSpPr>
          <p:nvPr/>
        </p:nvSpPr>
        <p:spPr bwMode="auto">
          <a:xfrm>
            <a:off x="3127375" y="5788025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VNI-Times" pitchFamily="2" charset="0"/>
              </a:rPr>
              <a:t>42</a:t>
            </a:r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>
            <a:off x="3087688" y="5756275"/>
            <a:ext cx="73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5" name="Rectangle 37"/>
          <p:cNvSpPr>
            <a:spLocks noChangeArrowheads="1"/>
          </p:cNvSpPr>
          <p:nvPr/>
        </p:nvSpPr>
        <p:spPr bwMode="auto">
          <a:xfrm>
            <a:off x="3886200" y="5462588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=</a:t>
            </a:r>
          </a:p>
        </p:txBody>
      </p:sp>
      <p:sp>
        <p:nvSpPr>
          <p:cNvPr id="53286" name="Rectangle 38"/>
          <p:cNvSpPr>
            <a:spLocks noChangeArrowheads="1"/>
          </p:cNvSpPr>
          <p:nvPr/>
        </p:nvSpPr>
        <p:spPr bwMode="auto">
          <a:xfrm>
            <a:off x="4743450" y="5254625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53287" name="Rectangle 39"/>
          <p:cNvSpPr>
            <a:spLocks noChangeArrowheads="1"/>
          </p:cNvSpPr>
          <p:nvPr/>
        </p:nvSpPr>
        <p:spPr bwMode="auto">
          <a:xfrm>
            <a:off x="4764088" y="5832475"/>
            <a:ext cx="6445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53288" name="Freeform 40"/>
          <p:cNvSpPr>
            <a:spLocks/>
          </p:cNvSpPr>
          <p:nvPr/>
        </p:nvSpPr>
        <p:spPr bwMode="auto">
          <a:xfrm>
            <a:off x="3697288" y="5984875"/>
            <a:ext cx="1031875" cy="179388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32067207 h 448"/>
              <a:gd name="T4" fmla="*/ 151837858 w 1498"/>
              <a:gd name="T5" fmla="*/ 55476139 h 448"/>
              <a:gd name="T6" fmla="*/ 231078694 w 1498"/>
              <a:gd name="T7" fmla="*/ 65737694 h 448"/>
              <a:gd name="T8" fmla="*/ 334043700 w 1498"/>
              <a:gd name="T9" fmla="*/ 71830479 h 448"/>
              <a:gd name="T10" fmla="*/ 449820350 w 1498"/>
              <a:gd name="T11" fmla="*/ 67822278 h 448"/>
              <a:gd name="T12" fmla="*/ 546616838 w 1498"/>
              <a:gd name="T13" fmla="*/ 51307371 h 448"/>
              <a:gd name="T14" fmla="*/ 625857674 w 1498"/>
              <a:gd name="T15" fmla="*/ 34953031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9" name="Rectangle 41"/>
          <p:cNvSpPr>
            <a:spLocks noChangeArrowheads="1"/>
          </p:cNvSpPr>
          <p:nvPr/>
        </p:nvSpPr>
        <p:spPr bwMode="auto">
          <a:xfrm>
            <a:off x="3925888" y="6213475"/>
            <a:ext cx="644525" cy="4159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:14</a:t>
            </a:r>
          </a:p>
        </p:txBody>
      </p:sp>
      <p:sp>
        <p:nvSpPr>
          <p:cNvPr id="53290" name="Freeform 42"/>
          <p:cNvSpPr>
            <a:spLocks/>
          </p:cNvSpPr>
          <p:nvPr/>
        </p:nvSpPr>
        <p:spPr bwMode="auto">
          <a:xfrm flipV="1">
            <a:off x="3773488" y="5222875"/>
            <a:ext cx="1031875" cy="255588"/>
          </a:xfrm>
          <a:custGeom>
            <a:avLst/>
            <a:gdLst>
              <a:gd name="T0" fmla="*/ 0 w 1498"/>
              <a:gd name="T1" fmla="*/ 0 h 448"/>
              <a:gd name="T2" fmla="*/ 40806592 w 1498"/>
              <a:gd name="T3" fmla="*/ 65096210 h 448"/>
              <a:gd name="T4" fmla="*/ 151837858 w 1498"/>
              <a:gd name="T5" fmla="*/ 112616180 h 448"/>
              <a:gd name="T6" fmla="*/ 231078694 w 1498"/>
              <a:gd name="T7" fmla="*/ 133447173 h 448"/>
              <a:gd name="T8" fmla="*/ 334043700 w 1498"/>
              <a:gd name="T9" fmla="*/ 145815236 h 448"/>
              <a:gd name="T10" fmla="*/ 449820350 w 1498"/>
              <a:gd name="T11" fmla="*/ 137678067 h 448"/>
              <a:gd name="T12" fmla="*/ 546616838 w 1498"/>
              <a:gd name="T13" fmla="*/ 104153822 h 448"/>
              <a:gd name="T14" fmla="*/ 625857674 w 1498"/>
              <a:gd name="T15" fmla="*/ 70954766 h 448"/>
              <a:gd name="T16" fmla="*/ 710791733 w 149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8" h="448">
                <a:moveTo>
                  <a:pt x="0" y="0"/>
                </a:moveTo>
                <a:lnTo>
                  <a:pt x="86" y="200"/>
                </a:lnTo>
                <a:lnTo>
                  <a:pt x="320" y="346"/>
                </a:lnTo>
                <a:lnTo>
                  <a:pt x="487" y="410"/>
                </a:lnTo>
                <a:lnTo>
                  <a:pt x="704" y="448"/>
                </a:lnTo>
                <a:lnTo>
                  <a:pt x="948" y="423"/>
                </a:lnTo>
                <a:lnTo>
                  <a:pt x="1152" y="320"/>
                </a:lnTo>
                <a:lnTo>
                  <a:pt x="1319" y="218"/>
                </a:lnTo>
                <a:lnTo>
                  <a:pt x="1498" y="0"/>
                </a:lnTo>
              </a:path>
            </a:pathLst>
          </a:custGeom>
          <a:noFill/>
          <a:ln w="38100" cmpd="sng">
            <a:solidFill>
              <a:srgbClr val="3366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91" name="Line 43"/>
          <p:cNvSpPr>
            <a:spLocks noChangeShapeType="1"/>
          </p:cNvSpPr>
          <p:nvPr/>
        </p:nvSpPr>
        <p:spPr bwMode="auto">
          <a:xfrm>
            <a:off x="4802188" y="5732463"/>
            <a:ext cx="731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92" name="Rectangle 44"/>
          <p:cNvSpPr>
            <a:spLocks noChangeArrowheads="1"/>
          </p:cNvSpPr>
          <p:nvPr/>
        </p:nvSpPr>
        <p:spPr bwMode="auto">
          <a:xfrm>
            <a:off x="3886200" y="4751388"/>
            <a:ext cx="644525" cy="4159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FF0066"/>
                </a:solidFill>
                <a:latin typeface="VNI-Times" pitchFamily="2" charset="0"/>
              </a:rPr>
              <a:t>:14</a:t>
            </a:r>
          </a:p>
        </p:txBody>
      </p:sp>
      <p:sp>
        <p:nvSpPr>
          <p:cNvPr id="53294" name="AutoShape 46"/>
          <p:cNvSpPr>
            <a:spLocks noChangeArrowheads="1"/>
          </p:cNvSpPr>
          <p:nvPr/>
        </p:nvSpPr>
        <p:spPr bwMode="auto">
          <a:xfrm rot="10535116">
            <a:off x="3695700" y="4725988"/>
            <a:ext cx="990600" cy="442912"/>
          </a:xfrm>
          <a:prstGeom prst="wedgeEllipseCallout">
            <a:avLst>
              <a:gd name="adj1" fmla="val -151829"/>
              <a:gd name="adj2" fmla="val 5531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rgbClr val="BBE0E3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3295" name="Text Box 47"/>
          <p:cNvSpPr txBox="1">
            <a:spLocks noChangeArrowheads="1"/>
          </p:cNvSpPr>
          <p:nvPr/>
        </p:nvSpPr>
        <p:spPr bwMode="auto">
          <a:xfrm>
            <a:off x="5791200" y="4319588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66FF"/>
                </a:solidFill>
                <a:latin typeface="Arial" panose="020B0604020202020204" pitchFamily="34" charset="0"/>
              </a:rPr>
              <a:t>14 là ƯCLN(28,42)</a:t>
            </a:r>
            <a:endParaRPr lang="vi-VN" altLang="en-US" sz="2400" i="1">
              <a:solidFill>
                <a:srgbClr val="0066FF"/>
              </a:solidFill>
              <a:latin typeface="Arial" panose="020B0604020202020204" pitchFamily="34" charset="0"/>
            </a:endParaRPr>
          </a:p>
        </p:txBody>
      </p:sp>
      <p:sp>
        <p:nvSpPr>
          <p:cNvPr id="53296" name="AutoShape 48"/>
          <p:cNvSpPr>
            <a:spLocks noChangeArrowheads="1"/>
          </p:cNvSpPr>
          <p:nvPr/>
        </p:nvSpPr>
        <p:spPr bwMode="auto">
          <a:xfrm>
            <a:off x="4800600" y="4929188"/>
            <a:ext cx="685800" cy="1592262"/>
          </a:xfrm>
          <a:prstGeom prst="wedgeEllipseCallout">
            <a:avLst>
              <a:gd name="adj1" fmla="val 194444"/>
              <a:gd name="adj2" fmla="val -1669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53297" name="Text Box 49"/>
          <p:cNvSpPr txBox="1">
            <a:spLocks noChangeArrowheads="1"/>
          </p:cNvSpPr>
          <p:nvPr/>
        </p:nvSpPr>
        <p:spPr bwMode="auto">
          <a:xfrm>
            <a:off x="6477000" y="5157788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66FF"/>
                </a:solidFill>
                <a:latin typeface="Arial" panose="020B0604020202020204" pitchFamily="34" charset="0"/>
              </a:rPr>
              <a:t>Phân số tối giản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3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/>
      <p:bldP spid="53282" grpId="0"/>
      <p:bldP spid="53283" grpId="0"/>
      <p:bldP spid="53285" grpId="0"/>
      <p:bldP spid="53286" grpId="0"/>
      <p:bldP spid="53287" grpId="0"/>
      <p:bldP spid="53289" grpId="0" animBg="1"/>
      <p:bldP spid="53292" grpId="0" animBg="1"/>
      <p:bldP spid="53294" grpId="0" animBg="1"/>
      <p:bldP spid="53295" grpId="0"/>
      <p:bldP spid="53296" grpId="0" animBg="1"/>
      <p:bldP spid="532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0" y="1981200"/>
            <a:ext cx="830580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b="1"/>
              <a:t>Khi rút gọn một phân số, ta thường rút gọn phân số đó đến phân số tối giản.</a:t>
            </a:r>
          </a:p>
        </p:txBody>
      </p:sp>
      <p:sp>
        <p:nvSpPr>
          <p:cNvPr id="76823" name="Rectangle 23"/>
          <p:cNvSpPr>
            <a:spLocks noGrp="1" noChangeArrowheads="1"/>
          </p:cNvSpPr>
          <p:nvPr>
            <p:ph type="title"/>
          </p:nvPr>
        </p:nvSpPr>
        <p:spPr>
          <a:xfrm>
            <a:off x="228600" y="1143000"/>
            <a:ext cx="8229600" cy="514350"/>
          </a:xfrm>
          <a:noFill/>
        </p:spPr>
        <p:txBody>
          <a:bodyPr/>
          <a:lstStyle/>
          <a:p>
            <a:pPr algn="l" eaLnBrk="1" hangingPunct="1"/>
            <a:r>
              <a:rPr lang="en-US" altLang="en-US" b="1" smtClean="0">
                <a:solidFill>
                  <a:srgbClr val="FF0000"/>
                </a:solidFill>
              </a:rPr>
              <a:t>* </a:t>
            </a:r>
            <a:r>
              <a:rPr lang="en-US" altLang="en-US" b="1" u="sng" smtClean="0">
                <a:solidFill>
                  <a:srgbClr val="FF0000"/>
                </a:solidFill>
              </a:rPr>
              <a:t>Chú ý</a:t>
            </a:r>
            <a:r>
              <a:rPr lang="en-US" altLang="en-US" b="1" smtClean="0">
                <a:solidFill>
                  <a:srgbClr val="FF0000"/>
                </a:solidFill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5" grpId="0"/>
      <p:bldP spid="768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544</Words>
  <Application>Microsoft Office PowerPoint</Application>
  <PresentationFormat>On-screen Show (4:3)</PresentationFormat>
  <Paragraphs>119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* Chú ý :</vt:lpstr>
      <vt:lpstr>Bài 1: Rút gọn các phân số sau :</vt:lpstr>
      <vt:lpstr>Slide 11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Mr</cp:lastModifiedBy>
  <cp:revision>127</cp:revision>
  <dcterms:created xsi:type="dcterms:W3CDTF">2011-02-10T16:02:34Z</dcterms:created>
  <dcterms:modified xsi:type="dcterms:W3CDTF">2020-04-23T15:03:47Z</dcterms:modified>
</cp:coreProperties>
</file>