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59" r:id="rId5"/>
    <p:sldId id="260" r:id="rId6"/>
    <p:sldId id="262" r:id="rId7"/>
    <p:sldId id="265" r:id="rId8"/>
    <p:sldId id="266" r:id="rId9"/>
    <p:sldId id="267" r:id="rId10"/>
    <p:sldId id="27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81" d="100"/>
          <a:sy n="81" d="100"/>
        </p:scale>
        <p:origin x="-105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0512-CF41-4CCB-B4E3-49B4F37C682E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581BD-B6FD-4595-BC2E-E1F59AD82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46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0512-CF41-4CCB-B4E3-49B4F37C682E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581BD-B6FD-4595-BC2E-E1F59AD82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837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0512-CF41-4CCB-B4E3-49B4F37C682E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581BD-B6FD-4595-BC2E-E1F59AD82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506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0512-CF41-4CCB-B4E3-49B4F37C682E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581BD-B6FD-4595-BC2E-E1F59AD82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157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0512-CF41-4CCB-B4E3-49B4F37C682E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581BD-B6FD-4595-BC2E-E1F59AD82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0512-CF41-4CCB-B4E3-49B4F37C682E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581BD-B6FD-4595-BC2E-E1F59AD82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478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0512-CF41-4CCB-B4E3-49B4F37C682E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581BD-B6FD-4595-BC2E-E1F59AD82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26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0512-CF41-4CCB-B4E3-49B4F37C682E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581BD-B6FD-4595-BC2E-E1F59AD82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09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0512-CF41-4CCB-B4E3-49B4F37C682E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581BD-B6FD-4595-BC2E-E1F59AD82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788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0512-CF41-4CCB-B4E3-49B4F37C682E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581BD-B6FD-4595-BC2E-E1F59AD82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795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0512-CF41-4CCB-B4E3-49B4F37C682E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581BD-B6FD-4595-BC2E-E1F59AD82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257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D0512-CF41-4CCB-B4E3-49B4F37C682E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581BD-B6FD-4595-BC2E-E1F59AD82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99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4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 descr="HÃ¬nh áº£nh cÃ³ liÃ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HÃ¬nh áº£nh cÃ³ liÃ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2" descr="HÃ¬nh áº£nh cÃ³ liÃªn qua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4" name="Picture 20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3" y="0"/>
            <a:ext cx="91473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885092" y="1219201"/>
            <a:ext cx="8229600" cy="33059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ommercial Script" pitchFamily="34" charset="0"/>
                <a:cs typeface="Arial" pitchFamily="34" charset="0"/>
              </a:rPr>
              <a:t>  </a:t>
            </a:r>
            <a:r>
              <a:rPr lang="en-US" sz="88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ommercial Script" pitchFamily="34" charset="0"/>
                <a:cs typeface="Arial" pitchFamily="34" charset="0"/>
              </a:rPr>
              <a:t> </a:t>
            </a:r>
            <a:r>
              <a:rPr lang="en-US" sz="32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UNIT 8 : SPORTS AND GAMES</a:t>
            </a:r>
          </a:p>
          <a:p>
            <a:r>
              <a:rPr lang="en-US" sz="88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Commercial Script" pitchFamily="34" charset="0"/>
                <a:cs typeface="Arial" pitchFamily="34" charset="0"/>
              </a:rPr>
              <a:t>Lesson 1 : Getting started-At the gym.</a:t>
            </a:r>
            <a:endParaRPr lang="en-US" sz="8800" b="1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Commercial Script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850" y="3544642"/>
            <a:ext cx="31051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8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1295400"/>
            <a:ext cx="784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Shelley Allegro" pitchFamily="82" charset="0"/>
                <a:cs typeface="Arial" pitchFamily="34" charset="0"/>
              </a:rPr>
              <a:t>Thank you. See you</a:t>
            </a:r>
          </a:p>
          <a:p>
            <a:r>
              <a:rPr lang="en-US" sz="7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Shelley Allegro" pitchFamily="82" charset="0"/>
                <a:cs typeface="Arial" pitchFamily="34" charset="0"/>
              </a:rPr>
              <a:t> </a:t>
            </a:r>
            <a:r>
              <a:rPr lang="en-US" sz="7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Shelley Allegro" pitchFamily="82" charset="0"/>
                <a:cs typeface="Arial" pitchFamily="34" charset="0"/>
              </a:rPr>
              <a:t>                      again!!!</a:t>
            </a:r>
            <a:endParaRPr lang="en-US" sz="7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Shelley Allegro" pitchFamily="8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43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1327" y="1524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* Vocabulary:</a:t>
            </a:r>
            <a:endParaRPr lang="en-US" sz="24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762000"/>
            <a:ext cx="21900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Congratulation</a:t>
            </a: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2778" y="761999"/>
            <a:ext cx="34115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(n) /kənˌgræt.jʊˈleɪ.ʃən</a:t>
            </a:r>
            <a:r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/:</a:t>
            </a: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79330" y="762000"/>
            <a:ext cx="2274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Xin chúc mừng</a:t>
            </a:r>
            <a:endParaRPr lang="en-US" sz="24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</p:txBody>
      </p:sp>
      <p:sp>
        <p:nvSpPr>
          <p:cNvPr id="13" name="AutoShape 2" descr="Káº¿t quáº£ hÃ¬nh áº£nh cho hÃ¬nh áº£nh phÃ²ng táº­p gy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4" descr="Káº¿t quáº£ hÃ¬nh áº£nh cho hÃ¬nh áº£nh phÃ²ng táº­p gy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6" descr="Káº¿t quáº£ hÃ¬nh áº£nh cho hÃ¬nh áº£nh phÃ²ng táº­p gy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8" descr="Káº¿t quáº£ hÃ¬nh áº£nh cho hÃ¬nh áº£nh phÃ²ng táº­p gym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0" descr="Káº¿t quáº£ hÃ¬nh áº£nh cho hÃ¬nh áº£nh phÃ²ng táº­p gym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81000" y="1247293"/>
            <a:ext cx="918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cs typeface="Arial" pitchFamily="34" charset="0"/>
              </a:rPr>
              <a:t>Gym </a:t>
            </a:r>
            <a:endParaRPr lang="en-US" sz="2400" b="1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95733" y="1260514"/>
            <a:ext cx="16257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cs typeface="Arial" pitchFamily="34" charset="0"/>
              </a:rPr>
              <a:t>(n) /</a:t>
            </a:r>
            <a:r>
              <a: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cs typeface="Arial" pitchFamily="34" charset="0"/>
              </a:rPr>
              <a:t>'dʒim</a:t>
            </a:r>
            <a:r>
              <a:rPr lang="en-US" sz="2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cs typeface="Arial" pitchFamily="34" charset="0"/>
              </a:rPr>
              <a:t>/:</a:t>
            </a:r>
            <a:endParaRPr lang="en-US" sz="2400" b="1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21499" y="1247293"/>
            <a:ext cx="2865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Phòng tập thể hình</a:t>
            </a:r>
            <a:endParaRPr lang="en-US" sz="24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708958"/>
            <a:ext cx="1493837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315" y="1708958"/>
            <a:ext cx="206692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05200" y="1819437"/>
            <a:ext cx="30267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Đấm bốc, quyền anh</a:t>
            </a:r>
            <a:endParaRPr lang="en-US" sz="24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2026" y="2345578"/>
            <a:ext cx="1947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cs typeface="Arial" pitchFamily="34" charset="0"/>
              </a:rPr>
              <a:t>- table tennis</a:t>
            </a:r>
            <a:endParaRPr lang="en-US" sz="24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54112" y="2345577"/>
            <a:ext cx="2117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(n) tei</a:t>
            </a:r>
            <a:r>
              <a:rPr lang="en-US" sz="24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bl tenis /</a:t>
            </a:r>
            <a:endParaRPr lang="en-US" sz="24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40647" y="2330735"/>
            <a:ext cx="1503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Bóng bàn</a:t>
            </a:r>
            <a:endParaRPr lang="en-US" sz="24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3437" y="2840180"/>
            <a:ext cx="13131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cs typeface="Arial" pitchFamily="34" charset="0"/>
              </a:rPr>
              <a:t>- karate </a:t>
            </a:r>
            <a:endParaRPr lang="en-US" sz="24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2600" y="2840179"/>
            <a:ext cx="1210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kəˈraːti/</a:t>
            </a:r>
            <a:endParaRPr lang="en-US" sz="24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88648" y="2840180"/>
            <a:ext cx="17588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Võ Ka-ra-te</a:t>
            </a:r>
            <a:endParaRPr lang="en-US" sz="24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3244" y="3385737"/>
            <a:ext cx="1160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cs typeface="Arial" pitchFamily="34" charset="0"/>
              </a:rPr>
              <a:t>- skiing</a:t>
            </a: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776200" y="3385737"/>
            <a:ext cx="1745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(n</a:t>
            </a:r>
            <a:r>
              <a:rPr lang="en-US" sz="24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 /ˈskiː.ɪŋ/</a:t>
            </a:r>
            <a:endParaRPr lang="en-US" sz="24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636188" y="3348737"/>
            <a:ext cx="1708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Trượt tuyết</a:t>
            </a:r>
            <a:endParaRPr lang="en-US" sz="24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2775" y="3888433"/>
            <a:ext cx="1556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cs typeface="Arial" pitchFamily="34" charset="0"/>
              </a:rPr>
              <a:t>-volleyball</a:t>
            </a:r>
            <a:endParaRPr lang="en-US" sz="24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227208" y="3901552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(n) /ˈvɒl.i.bɔːl/</a:t>
            </a:r>
            <a:endParaRPr lang="en-US" sz="24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330659" y="3901552"/>
            <a:ext cx="1983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Bóng chuyền</a:t>
            </a:r>
            <a:endParaRPr lang="en-US" sz="24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9414" y="4452537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-tennis (n)</a:t>
            </a:r>
            <a:endParaRPr lang="en-US" sz="24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08727" y="4499429"/>
            <a:ext cx="1148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/ˈtenɪs/</a:t>
            </a:r>
            <a:endParaRPr lang="en-US" sz="24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441485" y="4522875"/>
            <a:ext cx="1463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Quần vợt</a:t>
            </a:r>
            <a:endParaRPr lang="en-US" sz="24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257965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9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.sachmem.vn/public/images/TA6T2SHS/U8-L1-1-1-hrszvtqhyqcccnj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6" y="693780"/>
            <a:ext cx="3560814" cy="534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81400" y="611832"/>
            <a:ext cx="55626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Duong</a:t>
            </a:r>
            <a:r>
              <a:rPr lang="en-US" b="1">
                <a:solidFill>
                  <a:srgbClr val="000000"/>
                </a:solidFill>
                <a:latin typeface="Helvetica Neue"/>
                <a:cs typeface="Arial" pitchFamily="34" charset="0"/>
              </a:rPr>
              <a:t>:</a:t>
            </a:r>
            <a:r>
              <a:rPr lang="en-US">
                <a:solidFill>
                  <a:srgbClr val="333333"/>
                </a:solidFill>
                <a:latin typeface="Helvetica Neue"/>
                <a:cs typeface="Arial" pitchFamily="34" charset="0"/>
              </a:rPr>
              <a:t> Wow! This gym is great!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Helvetica Neue"/>
                <a:cs typeface="Arial" pitchFamily="34" charset="0"/>
              </a:rPr>
              <a:t>Mai</a:t>
            </a:r>
            <a:r>
              <a:rPr lang="en-US" b="1">
                <a:solidFill>
                  <a:srgbClr val="000000"/>
                </a:solidFill>
                <a:latin typeface="Helvetica Neue"/>
                <a:cs typeface="Arial" pitchFamily="34" charset="0"/>
              </a:rPr>
              <a:t>:</a:t>
            </a:r>
            <a:r>
              <a:rPr lang="en-US">
                <a:solidFill>
                  <a:srgbClr val="333333"/>
                </a:solidFill>
                <a:latin typeface="Helvetica Neue"/>
                <a:cs typeface="Arial" pitchFamily="34" charset="0"/>
              </a:rPr>
              <a:t> Yeah, I really like coming here. The equipment is modern and the people are friendly. What sports do you do, Duong?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Helvetica Neue"/>
                <a:cs typeface="Arial" pitchFamily="34" charset="0"/>
              </a:rPr>
              <a:t>Duong:</a:t>
            </a:r>
            <a:r>
              <a:rPr lang="en-US">
                <a:solidFill>
                  <a:srgbClr val="333333"/>
                </a:solidFill>
                <a:latin typeface="Helvetica Neue"/>
                <a:cs typeface="Arial" pitchFamily="34" charset="0"/>
              </a:rPr>
              <a:t> Well, I can do a little karate, and I play table tennis. Last week I played with Duy and I won for the first time.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Helvetica Neue"/>
                <a:cs typeface="Arial" pitchFamily="34" charset="0"/>
              </a:rPr>
              <a:t>Mai:</a:t>
            </a:r>
            <a:r>
              <a:rPr lang="en-US">
                <a:solidFill>
                  <a:srgbClr val="333333"/>
                </a:solidFill>
                <a:latin typeface="Helvetica Neue"/>
                <a:cs typeface="Arial" pitchFamily="34" charset="0"/>
              </a:rPr>
              <a:t> Congratulations! How often do you do karate?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Helvetica Neue"/>
                <a:cs typeface="Arial" pitchFamily="34" charset="0"/>
              </a:rPr>
              <a:t>Duong:</a:t>
            </a:r>
            <a:r>
              <a:rPr lang="en-US">
                <a:solidFill>
                  <a:srgbClr val="333333"/>
                </a:solidFill>
                <a:latin typeface="Helvetica Neue"/>
                <a:cs typeface="Arial" pitchFamily="34" charset="0"/>
              </a:rPr>
              <a:t> Every Saturday.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Helvetica Neue"/>
                <a:cs typeface="Arial" pitchFamily="34" charset="0"/>
              </a:rPr>
              <a:t>Mai:</a:t>
            </a:r>
            <a:r>
              <a:rPr lang="en-US">
                <a:solidFill>
                  <a:srgbClr val="333333"/>
                </a:solidFill>
                <a:latin typeface="Helvetica Neue"/>
                <a:cs typeface="Arial" pitchFamily="34" charset="0"/>
              </a:rPr>
              <a:t> You’re very fit! I’m not good at many sports.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Helvetica Neue"/>
                <a:cs typeface="Arial" pitchFamily="34" charset="0"/>
              </a:rPr>
              <a:t>Duong:</a:t>
            </a:r>
            <a:r>
              <a:rPr lang="en-US">
                <a:solidFill>
                  <a:srgbClr val="333333"/>
                </a:solidFill>
                <a:latin typeface="Helvetica Neue"/>
                <a:cs typeface="Arial" pitchFamily="34" charset="0"/>
              </a:rPr>
              <a:t> I have an idea. You can come to the karate club with me.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Helvetica Neue"/>
                <a:cs typeface="Arial" pitchFamily="34" charset="0"/>
              </a:rPr>
              <a:t>Mai:</a:t>
            </a:r>
            <a:r>
              <a:rPr lang="en-US">
                <a:solidFill>
                  <a:srgbClr val="333333"/>
                </a:solidFill>
                <a:latin typeface="Helvetica Neue"/>
                <a:cs typeface="Arial" pitchFamily="34" charset="0"/>
              </a:rPr>
              <a:t> No, I can’t do karate.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Helvetica Neue"/>
                <a:cs typeface="Arial" pitchFamily="34" charset="0"/>
              </a:rPr>
              <a:t>Duong:</a:t>
            </a:r>
            <a:r>
              <a:rPr lang="en-US">
                <a:solidFill>
                  <a:srgbClr val="333333"/>
                </a:solidFill>
                <a:latin typeface="Helvetica Neue"/>
                <a:cs typeface="Arial" pitchFamily="34" charset="0"/>
              </a:rPr>
              <a:t> But you can learn! Will you come with me on Saturday?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Helvetica Neue"/>
                <a:cs typeface="Arial" pitchFamily="34" charset="0"/>
              </a:rPr>
              <a:t>Mai:</a:t>
            </a:r>
            <a:r>
              <a:rPr lang="en-US">
                <a:solidFill>
                  <a:srgbClr val="333333"/>
                </a:solidFill>
                <a:latin typeface="Helvetica Neue"/>
                <a:cs typeface="Arial" pitchFamily="34" charset="0"/>
              </a:rPr>
              <a:t> Well.... OK.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Helvetica Neue"/>
                <a:cs typeface="Arial" pitchFamily="34" charset="0"/>
              </a:rPr>
              <a:t>Duong:</a:t>
            </a:r>
            <a:r>
              <a:rPr lang="en-US">
                <a:solidFill>
                  <a:srgbClr val="333333"/>
                </a:solidFill>
                <a:latin typeface="Helvetica Neue"/>
                <a:cs typeface="Arial" pitchFamily="34" charset="0"/>
              </a:rPr>
              <a:t> Great! I’ll meet you at the club at 10 a.m.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Helvetica Neue"/>
                <a:cs typeface="Arial" pitchFamily="34" charset="0"/>
              </a:rPr>
              <a:t>Mai:</a:t>
            </a:r>
            <a:r>
              <a:rPr lang="en-US">
                <a:solidFill>
                  <a:srgbClr val="333333"/>
                </a:solidFill>
                <a:latin typeface="Helvetica Neue"/>
                <a:cs typeface="Arial" pitchFamily="34" charset="0"/>
              </a:rPr>
              <a:t> Sure. Where is it? How do I get there?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Helvetica Neue"/>
                <a:cs typeface="Arial" pitchFamily="34" charset="0"/>
              </a:rPr>
              <a:t>Duong:</a:t>
            </a:r>
            <a:r>
              <a:rPr lang="en-US">
                <a:solidFill>
                  <a:srgbClr val="333333"/>
                </a:solidFill>
                <a:latin typeface="Helvetica Neue"/>
                <a:cs typeface="Arial" pitchFamily="34" charset="0"/>
              </a:rPr>
              <a:t> It’s Superfit Club, on Pham Van Dong Road. Take Bus 16 and get off at Hoa Binh Park. It’s 15 minutes from your house.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Helvetica Neue"/>
                <a:cs typeface="Arial" pitchFamily="34" charset="0"/>
              </a:rPr>
              <a:t>Mai:</a:t>
            </a:r>
            <a:r>
              <a:rPr lang="en-US">
                <a:solidFill>
                  <a:srgbClr val="333333"/>
                </a:solidFill>
                <a:latin typeface="Helvetica Neue"/>
                <a:cs typeface="Arial" pitchFamily="34" charset="0"/>
              </a:rPr>
              <a:t> OK. See you then.</a:t>
            </a:r>
            <a:endParaRPr lang="en-US" sz="145900">
              <a:solidFill>
                <a:srgbClr val="333333"/>
              </a:solidFill>
              <a:latin typeface="Helvetica Neue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33800" y="150167"/>
            <a:ext cx="20425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3A9F4"/>
                </a:solidFill>
                <a:latin typeface="Helvetica Neue"/>
                <a:cs typeface="Arial" pitchFamily="34" charset="0"/>
              </a:rPr>
              <a:t>At the gym</a:t>
            </a:r>
            <a:endParaRPr lang="en-US" sz="9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10 Track 1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01000" y="-1"/>
            <a:ext cx="914401" cy="841323"/>
          </a:xfrm>
          <a:prstGeom prst="rect">
            <a:avLst/>
          </a:prstGeom>
        </p:spPr>
      </p:pic>
      <p:sp>
        <p:nvSpPr>
          <p:cNvPr id="3" name="Curved Right Arrow 2">
            <a:hlinkClick r:id="rId6" action="ppaction://hlinksldjump"/>
          </p:cNvPr>
          <p:cNvSpPr/>
          <p:nvPr/>
        </p:nvSpPr>
        <p:spPr>
          <a:xfrm>
            <a:off x="7201440" y="76962"/>
            <a:ext cx="457200" cy="82844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153"/>
            <a:ext cx="2819400" cy="549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1718611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1026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4906" mute="1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35358" y="649932"/>
            <a:ext cx="7848600" cy="620806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71600" y="82639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smtClean="0">
                <a:solidFill>
                  <a:srgbClr val="03A9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1. </a:t>
            </a:r>
            <a:r>
              <a:rPr lang="en-US" sz="240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What </a:t>
            </a:r>
            <a:r>
              <a:rPr lang="en-US" sz="240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sports can Duong do</a:t>
            </a:r>
            <a:r>
              <a:rPr lang="en-US" sz="240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?</a:t>
            </a:r>
            <a:endParaRPr lang="en-US" sz="240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71600" y="16764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smtClean="0">
                <a:solidFill>
                  <a:srgbClr val="03A9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2.</a:t>
            </a:r>
            <a:r>
              <a:rPr lang="en-US" sz="240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Who </a:t>
            </a:r>
            <a:r>
              <a:rPr lang="en-US" sz="240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is going to learn karate</a:t>
            </a:r>
            <a:r>
              <a:rPr lang="en-US" sz="240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?</a:t>
            </a: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42436" y="2597927"/>
            <a:ext cx="56441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rgbClr val="03A9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3.</a:t>
            </a:r>
            <a:r>
              <a:rPr lang="en-US" sz="240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Why </a:t>
            </a:r>
            <a:r>
              <a:rPr lang="en-US" sz="240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does Mai like going to the gym</a:t>
            </a:r>
            <a:r>
              <a:rPr lang="en-US" sz="240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?</a:t>
            </a:r>
            <a:endParaRPr lang="en-US" sz="240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42436" y="428997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smtClean="0">
                <a:solidFill>
                  <a:srgbClr val="03A9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4.</a:t>
            </a:r>
            <a:r>
              <a:rPr lang="en-US" sz="240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What </a:t>
            </a:r>
            <a:r>
              <a:rPr lang="en-US" sz="240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happened last week?</a:t>
            </a:r>
            <a:endParaRPr lang="en-US" sz="2400" b="0" i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42436" y="5547043"/>
            <a:ext cx="678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rgbClr val="03A9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5.</a:t>
            </a:r>
            <a:r>
              <a:rPr lang="en-US" sz="240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Where are they going to meet on Saturday?</a:t>
            </a:r>
            <a:endParaRPr lang="en-US" sz="2400" b="0" i="0">
              <a:solidFill>
                <a:srgbClr val="3333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71600" y="1214735"/>
            <a:ext cx="6040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Duong can play table tennis and do karate.</a:t>
            </a: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71600" y="2138065"/>
            <a:ext cx="5091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Mai is going to learn karate.</a:t>
            </a:r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 / </a:t>
            </a:r>
            <a:r>
              <a:rPr lang="en-US" sz="240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Mai is</a:t>
            </a:r>
            <a:r>
              <a:rPr lang="en-US">
                <a:solidFill>
                  <a:srgbClr val="008000"/>
                </a:solidFill>
                <a:latin typeface="Helvetica Neue"/>
              </a:rPr>
              <a:t>.</a:t>
            </a: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354965" y="3089643"/>
            <a:ext cx="75604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Because the equipment there is modern and the people are friendly.</a:t>
            </a:r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 / </a:t>
            </a:r>
            <a:r>
              <a:rPr lang="en-US" sz="240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Because the equipment is modern and the people are friendly</a:t>
            </a:r>
            <a:r>
              <a:rPr lang="en-US" sz="2400">
                <a:solidFill>
                  <a:srgbClr val="008000"/>
                </a:solidFill>
                <a:latin typeface="Helvetica Neue"/>
              </a:rPr>
              <a:t>.</a:t>
            </a:r>
            <a:endParaRPr lang="en-US" sz="2400"/>
          </a:p>
        </p:txBody>
      </p:sp>
      <p:sp>
        <p:nvSpPr>
          <p:cNvPr id="25" name="Rectangle 24"/>
          <p:cNvSpPr/>
          <p:nvPr/>
        </p:nvSpPr>
        <p:spPr>
          <a:xfrm>
            <a:off x="1456926" y="4751637"/>
            <a:ext cx="6781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Duong played with Duy and won for the first time.</a:t>
            </a:r>
            <a:r>
              <a:rPr 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 / </a:t>
            </a:r>
            <a:r>
              <a:rPr lang="en-US" sz="240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Duong played with Duy and won.</a:t>
            </a: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485903" y="6008708"/>
            <a:ext cx="26645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At the karate club.</a:t>
            </a: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urved Up Arrow 1">
            <a:hlinkClick r:id="rId2" action="ppaction://hlinksldjump"/>
          </p:cNvPr>
          <p:cNvSpPr/>
          <p:nvPr/>
        </p:nvSpPr>
        <p:spPr>
          <a:xfrm rot="13680723">
            <a:off x="8148239" y="178108"/>
            <a:ext cx="824860" cy="55153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65" y="150254"/>
            <a:ext cx="7543801" cy="45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3038200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5" grpId="0"/>
      <p:bldP spid="17" grpId="0"/>
      <p:bldP spid="19" grpId="0"/>
      <p:bldP spid="21" grpId="0"/>
      <p:bldP spid="23" grpId="0"/>
      <p:bldP spid="25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rved Up Arrow 3">
            <a:hlinkClick r:id="rId2" action="ppaction://hlinksldjump"/>
          </p:cNvPr>
          <p:cNvSpPr/>
          <p:nvPr/>
        </p:nvSpPr>
        <p:spPr>
          <a:xfrm rot="13680723">
            <a:off x="8240192" y="396433"/>
            <a:ext cx="646183" cy="43691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578704"/>
              </p:ext>
            </p:extLst>
          </p:nvPr>
        </p:nvGraphicFramePr>
        <p:xfrm>
          <a:off x="241727" y="990600"/>
          <a:ext cx="8812946" cy="4724400"/>
        </p:xfrm>
        <a:graphic>
          <a:graphicData uri="http://schemas.openxmlformats.org/drawingml/2006/table">
            <a:tbl>
              <a:tblPr/>
              <a:tblGrid>
                <a:gridCol w="4406473"/>
                <a:gridCol w="4406473"/>
              </a:tblGrid>
              <a:tr h="1181100">
                <a:tc>
                  <a:txBody>
                    <a:bodyPr/>
                    <a:lstStyle/>
                    <a:p>
                      <a:pPr algn="l"/>
                      <a:r>
                        <a:rPr lang="en-US" sz="2400" b="1">
                          <a:solidFill>
                            <a:srgbClr val="FF572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r>
                        <a:rPr lang="en-US" sz="2400">
                          <a:effectLst/>
                          <a:latin typeface="Arial" pitchFamily="34" charset="0"/>
                          <a:cs typeface="Arial" pitchFamily="34" charset="0"/>
                        </a:rPr>
                        <a:t> Wow!</a:t>
                      </a:r>
                    </a:p>
                  </a:txBody>
                  <a:tcPr marL="116457" marR="116457" marT="50465" marB="5046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500">
                        <a:solidFill>
                          <a:srgbClr val="4422A9"/>
                        </a:solidFill>
                        <a:effectLst/>
                      </a:endParaRPr>
                    </a:p>
                  </a:txBody>
                  <a:tcPr marL="116457" marR="116457" marT="50465" marB="5046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  <a:tr h="1181100">
                <a:tc>
                  <a:txBody>
                    <a:bodyPr/>
                    <a:lstStyle/>
                    <a:p>
                      <a:pPr algn="l"/>
                      <a:r>
                        <a:rPr lang="en-US" sz="2400" b="1">
                          <a:solidFill>
                            <a:srgbClr val="FF572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r>
                        <a:rPr lang="en-US" sz="2400">
                          <a:effectLst/>
                          <a:latin typeface="Arial" pitchFamily="34" charset="0"/>
                          <a:cs typeface="Arial" pitchFamily="34" charset="0"/>
                        </a:rPr>
                        <a:t> Congratulations!</a:t>
                      </a:r>
                    </a:p>
                  </a:txBody>
                  <a:tcPr marL="116457" marR="116457" marT="50465" marB="5046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500">
                        <a:solidFill>
                          <a:srgbClr val="4422A9"/>
                        </a:solidFill>
                        <a:effectLst/>
                      </a:endParaRPr>
                    </a:p>
                  </a:txBody>
                  <a:tcPr marL="116457" marR="116457" marT="50465" marB="5046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  <a:tr h="1181100">
                <a:tc>
                  <a:txBody>
                    <a:bodyPr/>
                    <a:lstStyle/>
                    <a:p>
                      <a:pPr algn="l"/>
                      <a:r>
                        <a:rPr lang="en-US" sz="2400" b="1">
                          <a:solidFill>
                            <a:srgbClr val="FF572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r>
                        <a:rPr lang="en-US" sz="2400">
                          <a:effectLst/>
                          <a:latin typeface="Arial" pitchFamily="34" charset="0"/>
                          <a:cs typeface="Arial" pitchFamily="34" charset="0"/>
                        </a:rPr>
                        <a:t> Great!</a:t>
                      </a:r>
                    </a:p>
                  </a:txBody>
                  <a:tcPr marL="116457" marR="116457" marT="50465" marB="5046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500">
                        <a:solidFill>
                          <a:srgbClr val="4422A9"/>
                        </a:solidFill>
                        <a:effectLst/>
                      </a:endParaRPr>
                    </a:p>
                  </a:txBody>
                  <a:tcPr marL="116457" marR="116457" marT="50465" marB="5046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</a:tr>
              <a:tr h="1181100">
                <a:tc>
                  <a:txBody>
                    <a:bodyPr/>
                    <a:lstStyle/>
                    <a:p>
                      <a:pPr algn="l"/>
                      <a:r>
                        <a:rPr lang="en-US" sz="2400" b="1">
                          <a:solidFill>
                            <a:srgbClr val="FF572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  <a:r>
                        <a:rPr lang="en-US" sz="2400">
                          <a:effectLst/>
                          <a:latin typeface="Arial" pitchFamily="34" charset="0"/>
                          <a:cs typeface="Arial" pitchFamily="34" charset="0"/>
                        </a:rPr>
                        <a:t> See you (then).</a:t>
                      </a:r>
                    </a:p>
                  </a:txBody>
                  <a:tcPr marL="116457" marR="116457" marT="50465" marB="50465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9C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/>
                    </a:p>
                  </a:txBody>
                  <a:tcPr marL="74532" marR="74532" marT="37266" marB="37266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457200" y="3546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76800" y="1216967"/>
            <a:ext cx="35397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used to express surprise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48200" y="2286000"/>
            <a:ext cx="4509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used to congratulate </a:t>
            </a:r>
            <a:r>
              <a:rPr lang="en-US" sz="240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somebody</a:t>
            </a:r>
            <a:r>
              <a:rPr lang="en-US" sz="240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.</a:t>
            </a:r>
            <a:endParaRPr lang="en-US" sz="240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800" y="3583970"/>
            <a:ext cx="35237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used to show admiration</a:t>
            </a: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52220" y="4876800"/>
            <a:ext cx="40895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used when you say goodbye</a:t>
            </a:r>
            <a:endParaRPr lang="en-US" sz="24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5" y="0"/>
            <a:ext cx="91468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2593687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11 Track 1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24800" y="0"/>
            <a:ext cx="914400" cy="914400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1066800" y="1525317"/>
            <a:ext cx="6934200" cy="2209801"/>
            <a:chOff x="1066800" y="1525317"/>
            <a:chExt cx="6934200" cy="2209801"/>
          </a:xfrm>
        </p:grpSpPr>
        <p:sp>
          <p:nvSpPr>
            <p:cNvPr id="9" name="Rounded Rectangle 8"/>
            <p:cNvSpPr/>
            <p:nvPr/>
          </p:nvSpPr>
          <p:spPr>
            <a:xfrm>
              <a:off x="1066800" y="1525318"/>
              <a:ext cx="6934200" cy="2209800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066800" y="2134918"/>
              <a:ext cx="6934200" cy="202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066800" y="2896918"/>
              <a:ext cx="6934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829364" y="1525318"/>
              <a:ext cx="0" cy="2209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533900" y="1525317"/>
              <a:ext cx="0" cy="2209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096000" y="1525318"/>
              <a:ext cx="0" cy="2209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ctangle 2"/>
            <p:cNvSpPr/>
            <p:nvPr/>
          </p:nvSpPr>
          <p:spPr>
            <a:xfrm>
              <a:off x="1295400" y="1659232"/>
              <a:ext cx="109356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 Neue"/>
                </a:rPr>
                <a:t>boxing</a:t>
              </a:r>
              <a:endPara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125709" y="1659232"/>
              <a:ext cx="12192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 Neue"/>
                </a:rPr>
                <a:t>fishing</a:t>
              </a:r>
              <a:endPara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72000" y="1645211"/>
              <a:ext cx="135005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 Neue"/>
                </a:rPr>
                <a:t>aerobics</a:t>
              </a:r>
              <a:endParaRPr lang="en-US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281670" y="1645210"/>
              <a:ext cx="115929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 Neue"/>
                  <a:cs typeface="Arial" pitchFamily="34" charset="0"/>
                </a:rPr>
                <a:t>chess  </a:t>
              </a:r>
              <a:endParaRPr lang="en-US" sz="24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cs typeface="Arial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066800" y="2309524"/>
              <a:ext cx="176041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 Neue"/>
                  <a:cs typeface="Arial" pitchFamily="34" charset="0"/>
                </a:rPr>
                <a:t>table tennis</a:t>
              </a:r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122054" y="2320170"/>
              <a:ext cx="11256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 Neue"/>
                  <a:cs typeface="Arial" pitchFamily="34" charset="0"/>
                </a:rPr>
                <a:t>karate </a:t>
              </a:r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634559" y="2309523"/>
              <a:ext cx="129715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 Neue"/>
                  <a:cs typeface="Arial" pitchFamily="34" charset="0"/>
                </a:rPr>
                <a:t>cycling  </a:t>
              </a:r>
              <a:endParaRPr lang="en-US" sz="24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cs typeface="Arial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193209" y="2320170"/>
              <a:ext cx="172515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 Neue"/>
                  <a:cs typeface="Arial" pitchFamily="34" charset="0"/>
                </a:rPr>
                <a:t>swimming  </a:t>
              </a:r>
              <a:endParaRPr lang="en-US" sz="24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cs typeface="Arial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295400" y="3048000"/>
              <a:ext cx="14542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 Neue"/>
                  <a:cs typeface="Arial" pitchFamily="34" charset="0"/>
                </a:rPr>
                <a:t>volleyball</a:t>
              </a:r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096405" y="3047999"/>
              <a:ext cx="11769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 Neue"/>
                  <a:cs typeface="Arial" pitchFamily="34" charset="0"/>
                </a:rPr>
                <a:t>tennis  </a:t>
              </a:r>
              <a:endParaRPr lang="en-US" sz="24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cs typeface="Arial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675394" y="3077965"/>
              <a:ext cx="114326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 Neue"/>
                  <a:cs typeface="Arial" pitchFamily="34" charset="0"/>
                </a:rPr>
                <a:t>skiing  </a:t>
              </a:r>
              <a:endParaRPr lang="en-US" sz="24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cs typeface="Arial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406408" y="3048000"/>
              <a:ext cx="12987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 Neue"/>
                  <a:cs typeface="Arial" pitchFamily="34" charset="0"/>
                </a:rPr>
                <a:t>running </a:t>
              </a:r>
              <a:endParaRPr lang="en-US" sz="240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  <a:cs typeface="Arial" pitchFamily="34" charset="0"/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" y="46282"/>
            <a:ext cx="7008429" cy="45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884412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audio>
              <p:cMediaNode vol="92453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162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.sachmem.vn/public/images/TA6T2SHS/U8-L1-3-1-idwtvsxsyzaknd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1"/>
            <a:ext cx="2743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.sachmem.vn/public/images/TA6T2SHS/U8-L1-3-2-pnuhojxnznjgzdv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313" y="609601"/>
            <a:ext cx="2667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.sachmem.vn/public/images/TA6T2SHS/U8-L1-3-3-sqajyykjuhnhtvk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1"/>
            <a:ext cx="278613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.sachmem.vn/public/images/TA6T2SHS/U8-L1-3-4-puwiblmhvfwcrax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2895600"/>
            <a:ext cx="2743200" cy="166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s.sachmem.vn/public/images/TA6T2SHS/U8-L1-3-5-hzbpsmotikpneigw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534" y="2895601"/>
            <a:ext cx="2663780" cy="166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s.sachmem.vn/public/images/TA6T2SHS/U8-L1-3-6-uzhwoeelswvdiov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256" y="2895600"/>
            <a:ext cx="2743199" cy="166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s.sachmem.vn/public/images/TA6T2SHS/U8-L1-3-7-goaitzhmlrfovrl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087003"/>
            <a:ext cx="5833056" cy="176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50" y="2432957"/>
            <a:ext cx="108373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9" y="2438400"/>
            <a:ext cx="169085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429651"/>
            <a:ext cx="1211630" cy="450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50" y="4699985"/>
            <a:ext cx="1491011" cy="411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992" y="4674591"/>
            <a:ext cx="1136867" cy="422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59279"/>
            <a:ext cx="1073864" cy="44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9435" y="2526269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r>
              <a:rPr lang="en-US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             .</a:t>
            </a: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62400" y="2520825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             .</a:t>
            </a: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53200" y="2476891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en-US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             .</a:t>
            </a: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9435" y="4742456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en-US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             .</a:t>
            </a: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90999" y="470105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r>
              <a:rPr lang="en-US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             .</a:t>
            </a: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90517" y="459527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  <a:r>
              <a:rPr lang="en-US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             .</a:t>
            </a: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9" y="0"/>
            <a:ext cx="8593561" cy="531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17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1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20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111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98"/>
            <a:ext cx="8449250" cy="517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2" y="1844846"/>
            <a:ext cx="2902039" cy="2899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69" y="2614731"/>
            <a:ext cx="861488" cy="1673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1800226"/>
            <a:ext cx="2971800" cy="3051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058" y="2620748"/>
            <a:ext cx="825884" cy="1667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4" y="1838325"/>
            <a:ext cx="2962275" cy="297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620748"/>
            <a:ext cx="914400" cy="184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83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56"/>
            <a:ext cx="9144000" cy="485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17679" y="990600"/>
            <a:ext cx="8610600" cy="2743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30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1</a:t>
            </a:r>
            <a:r>
              <a:rPr lang="en-US" sz="23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. Duong can</a:t>
            </a:r>
            <a:r>
              <a:rPr lang="en-US" sz="2300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         </a:t>
            </a:r>
            <a:r>
              <a:rPr lang="en-US" sz="2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 </a:t>
            </a:r>
            <a:r>
              <a:rPr lang="en-US" sz="23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karate</a:t>
            </a:r>
            <a:r>
              <a:rPr lang="en-US" sz="2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.</a:t>
            </a:r>
          </a:p>
          <a:p>
            <a:r>
              <a:rPr lang="en-US" sz="230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2</a:t>
            </a:r>
            <a:r>
              <a:rPr lang="en-US" sz="23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.Duy </a:t>
            </a:r>
            <a:r>
              <a:rPr lang="en-US" sz="2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is not reading now. </a:t>
            </a:r>
            <a:r>
              <a:rPr lang="en-US" sz="23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He</a:t>
            </a:r>
            <a:r>
              <a:rPr lang="en-US" sz="2300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                    </a:t>
            </a:r>
            <a:r>
              <a:rPr lang="en-US" sz="23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a </a:t>
            </a:r>
            <a:r>
              <a:rPr lang="en-US" sz="2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game of tennis on TV.</a:t>
            </a:r>
          </a:p>
          <a:p>
            <a:r>
              <a:rPr lang="en-US" sz="230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3</a:t>
            </a:r>
            <a:r>
              <a:rPr lang="en-US" sz="23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.Michael</a:t>
            </a:r>
            <a:r>
              <a:rPr lang="en-US" sz="2300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         </a:t>
            </a:r>
            <a:r>
              <a:rPr lang="en-US" sz="2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 </a:t>
            </a:r>
            <a:r>
              <a:rPr lang="en-US" sz="23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swimming </a:t>
            </a:r>
            <a:r>
              <a:rPr lang="en-US" sz="2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nearly every day.</a:t>
            </a:r>
          </a:p>
          <a:p>
            <a:r>
              <a:rPr lang="en-US" sz="230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4</a:t>
            </a:r>
            <a:r>
              <a:rPr lang="en-US" sz="23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.Phong </a:t>
            </a:r>
            <a:r>
              <a:rPr lang="en-US" sz="2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doesn’t play football. </a:t>
            </a:r>
            <a:r>
              <a:rPr lang="en-US" sz="23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He </a:t>
            </a:r>
            <a:r>
              <a:rPr lang="en-US" sz="2300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         </a:t>
            </a:r>
            <a:r>
              <a:rPr lang="en-US" sz="2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 </a:t>
            </a:r>
            <a:r>
              <a:rPr lang="en-US" sz="23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reading </a:t>
            </a:r>
            <a:r>
              <a:rPr lang="en-US" sz="2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books.</a:t>
            </a:r>
          </a:p>
          <a:p>
            <a:r>
              <a:rPr lang="en-US" sz="230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5</a:t>
            </a:r>
            <a:r>
              <a:rPr lang="en-US" sz="23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.Khang</a:t>
            </a:r>
            <a:r>
              <a:rPr lang="en-US" sz="2300" u="sng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            </a:t>
            </a:r>
            <a:r>
              <a:rPr lang="en-US" sz="2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 </a:t>
            </a:r>
            <a:r>
              <a:rPr lang="en-US" sz="23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volleyball </a:t>
            </a:r>
            <a:r>
              <a:rPr lang="en-US" sz="23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last Saturday evening.</a:t>
            </a:r>
          </a:p>
          <a:p>
            <a:pPr algn="ctr"/>
            <a:endParaRPr lang="en-US" sz="23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1467" y="1066800"/>
            <a:ext cx="6096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do</a:t>
            </a:r>
            <a:endParaRPr lang="en-US" sz="230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05300" y="1459414"/>
            <a:ext cx="20574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i</a:t>
            </a:r>
            <a:r>
              <a:rPr lang="en-US" sz="230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s watching </a:t>
            </a:r>
            <a:endParaRPr lang="en-US" sz="230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2139062"/>
            <a:ext cx="6096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g</a:t>
            </a:r>
            <a:r>
              <a:rPr lang="en-US" sz="230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o</a:t>
            </a:r>
            <a:endParaRPr lang="en-US" sz="230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08996" y="2514600"/>
            <a:ext cx="80063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likes</a:t>
            </a:r>
            <a:endParaRPr lang="en-US" sz="230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72295" y="2819400"/>
            <a:ext cx="112260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played</a:t>
            </a:r>
            <a:endParaRPr lang="en-US" sz="230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07483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262</Words>
  <Application>Microsoft Office PowerPoint</Application>
  <PresentationFormat>On-screen Show (4:3)</PresentationFormat>
  <Paragraphs>89</Paragraphs>
  <Slides>10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48</cp:revision>
  <dcterms:created xsi:type="dcterms:W3CDTF">2018-07-13T11:29:46Z</dcterms:created>
  <dcterms:modified xsi:type="dcterms:W3CDTF">2020-04-22T03:12:16Z</dcterms:modified>
</cp:coreProperties>
</file>