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8" r:id="rId2"/>
    <p:sldId id="269" r:id="rId3"/>
    <p:sldId id="256" r:id="rId4"/>
    <p:sldId id="264" r:id="rId5"/>
    <p:sldId id="257" r:id="rId6"/>
    <p:sldId id="265" r:id="rId7"/>
    <p:sldId id="258" r:id="rId8"/>
    <p:sldId id="266" r:id="rId9"/>
    <p:sldId id="276" r:id="rId10"/>
    <p:sldId id="277" r:id="rId11"/>
    <p:sldId id="278" r:id="rId12"/>
    <p:sldId id="259" r:id="rId13"/>
    <p:sldId id="260" r:id="rId14"/>
    <p:sldId id="263" r:id="rId15"/>
    <p:sldId id="261" r:id="rId16"/>
    <p:sldId id="272" r:id="rId17"/>
    <p:sldId id="270"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6BE"/>
    <a:srgbClr val="FCE7D8"/>
    <a:srgbClr val="F8C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273" autoAdjust="0"/>
  </p:normalViewPr>
  <p:slideViewPr>
    <p:cSldViewPr snapToGrid="0">
      <p:cViewPr varScale="1">
        <p:scale>
          <a:sx n="63" d="100"/>
          <a:sy n="63" d="100"/>
        </p:scale>
        <p:origin x="10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4A0B1-F5FB-446B-8DA6-D35464E1E2E6}" type="datetimeFigureOut">
              <a:rPr lang="en-US" smtClean="0"/>
              <a:t>6/25/2023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43F2D-71F5-41E4-891E-6B83D092E2CB}" type="slidenum">
              <a:rPr lang="en-US" smtClean="0"/>
              <a:t>‹#›</a:t>
            </a:fld>
            <a:endParaRPr lang="en-US"/>
          </a:p>
        </p:txBody>
      </p:sp>
    </p:spTree>
    <p:extLst>
      <p:ext uri="{BB962C8B-B14F-4D97-AF65-F5344CB8AC3E}">
        <p14:creationId xmlns:p14="http://schemas.microsoft.com/office/powerpoint/2010/main" val="175786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A37DFD-0DBC-4989-A449-9EF3A19FFA9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204895122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37DFD-0DBC-4989-A449-9EF3A19FFA9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130076321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37DFD-0DBC-4989-A449-9EF3A19FFA9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230237500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37DFD-0DBC-4989-A449-9EF3A19FFA9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65798094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A37DFD-0DBC-4989-A449-9EF3A19FFA9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144634750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A37DFD-0DBC-4989-A449-9EF3A19FFA94}"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27408495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A37DFD-0DBC-4989-A449-9EF3A19FFA94}" type="datetimeFigureOut">
              <a:rPr lang="en-US" smtClean="0"/>
              <a:t>6/25/2023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47886776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A37DFD-0DBC-4989-A449-9EF3A19FFA94}" type="datetimeFigureOut">
              <a:rPr lang="en-US" smtClean="0"/>
              <a:t>6/25/2023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343114057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37DFD-0DBC-4989-A449-9EF3A19FFA94}" type="datetimeFigureOut">
              <a:rPr lang="en-US" smtClean="0"/>
              <a:t>6/25/2023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141269552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A37DFD-0DBC-4989-A449-9EF3A19FFA94}"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152514448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A37DFD-0DBC-4989-A449-9EF3A19FFA94}"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268651453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37DFD-0DBC-4989-A449-9EF3A19FFA94}" type="datetimeFigureOut">
              <a:rPr lang="en-US" smtClean="0"/>
              <a:t>6/25/2023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D04D3-E79E-4071-A9BA-EF719F4C268F}" type="slidenum">
              <a:rPr lang="en-US" smtClean="0"/>
              <a:t>‹#›</a:t>
            </a:fld>
            <a:endParaRPr lang="en-US"/>
          </a:p>
        </p:txBody>
      </p:sp>
    </p:spTree>
    <p:extLst>
      <p:ext uri="{BB962C8B-B14F-4D97-AF65-F5344CB8AC3E}">
        <p14:creationId xmlns:p14="http://schemas.microsoft.com/office/powerpoint/2010/main" val="1165713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17.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6.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slide" Target="slide12.xml"/><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slide" Target="slide12.xml"/><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slide" Target="slide12.xml"/><Relationship Id="rId3" Type="http://schemas.openxmlformats.org/officeDocument/2006/relationships/audio" Target="../media/audio4.wav"/><Relationship Id="rId7" Type="http://schemas.openxmlformats.org/officeDocument/2006/relationships/oleObject" Target="../embeddings/oleObject4.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24.wmf"/><Relationship Id="rId4" Type="http://schemas.openxmlformats.org/officeDocument/2006/relationships/audio" Target="../media/audio5.wav"/><Relationship Id="rId9" Type="http://schemas.openxmlformats.org/officeDocument/2006/relationships/oleObject" Target="../embeddings/oleObject5.bin"/><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jpeg"/><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6.e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slide" Target="slide12.xml"/><Relationship Id="rId3" Type="http://schemas.openxmlformats.org/officeDocument/2006/relationships/audio" Target="../media/audio2.wav"/><Relationship Id="rId7" Type="http://schemas.openxmlformats.org/officeDocument/2006/relationships/oleObject" Target="../embeddings/oleObject10.bin"/><Relationship Id="rId12"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8.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30.wmf"/><Relationship Id="rId4" Type="http://schemas.openxmlformats.org/officeDocument/2006/relationships/audio" Target="../media/audio5.wav"/><Relationship Id="rId9" Type="http://schemas.openxmlformats.org/officeDocument/2006/relationships/oleObject" Target="../embeddings/oleObject11.bin"/><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solidFill>
                  <a:srgbClr val="FF0000"/>
                </a:solidFill>
                <a:latin typeface="Times New Roman" panose="02020603050405020304" pitchFamily="18" charset="0"/>
                <a:cs typeface="Times New Roman" panose="02020603050405020304" pitchFamily="18" charset="0"/>
              </a:rPr>
              <a:t>BÀI 2: DIỆN TÍCH XUNG QUANH VÀ THỂ TÍCH CỦA HÌNH CHÓP TAM GIÁC ĐỀU, HÌNH CHÓP TỨ GIÁC </a:t>
            </a:r>
            <a:r>
              <a:rPr lang="en-US" sz="3200" b="1" dirty="0" smtClean="0">
                <a:solidFill>
                  <a:srgbClr val="FF0000"/>
                </a:solidFill>
                <a:latin typeface="Times New Roman" panose="02020603050405020304" pitchFamily="18" charset="0"/>
                <a:cs typeface="Times New Roman" panose="02020603050405020304" pitchFamily="18" charset="0"/>
              </a:rPr>
              <a:t>ĐỀU </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8" name="Picture 7" descr="Đồ Chơi Rubik tam giác Qiyi Pyraminx Sticker - Rubik Giúp Phát Triển Trí  Não - Trò chơi trí tuệ Thương hiệu QiYi | Zalora.vn"/>
          <p:cNvPicPr/>
          <p:nvPr/>
        </p:nvPicPr>
        <p:blipFill rotWithShape="1">
          <a:blip r:embed="rId2" cstate="print">
            <a:extLst>
              <a:ext uri="{28A0092B-C50C-407E-A947-70E740481C1C}">
                <a14:useLocalDpi xmlns:a14="http://schemas.microsoft.com/office/drawing/2010/main" val="0"/>
              </a:ext>
            </a:extLst>
          </a:blip>
          <a:srcRect t="12057" r="2940"/>
          <a:stretch/>
        </p:blipFill>
        <p:spPr bwMode="auto">
          <a:xfrm>
            <a:off x="1661660" y="2359838"/>
            <a:ext cx="3641860" cy="302205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a:ext uri="{53640926-AAD7-44D8-BBD7-CCE9431645EC}">
              <a14:shadowObscured xmlns:a14="http://schemas.microsoft.com/office/drawing/2010/main"/>
            </a:ext>
          </a:extLst>
        </p:spPr>
      </p:pic>
      <p:pic>
        <p:nvPicPr>
          <p:cNvPr id="11" name="Picture 10"/>
          <p:cNvPicPr>
            <a:picLocks noChangeAspect="1"/>
          </p:cNvPicPr>
          <p:nvPr/>
        </p:nvPicPr>
        <p:blipFill>
          <a:blip r:embed="rId3"/>
          <a:stretch>
            <a:fillRect/>
          </a:stretch>
        </p:blipFill>
        <p:spPr>
          <a:xfrm>
            <a:off x="6096000" y="2360801"/>
            <a:ext cx="4068202" cy="3021092"/>
          </a:xfrm>
          <a:prstGeom prst="rect">
            <a:avLst/>
          </a:prstGeom>
        </p:spPr>
      </p:pic>
    </p:spTree>
    <p:extLst>
      <p:ext uri="{BB962C8B-B14F-4D97-AF65-F5344CB8AC3E}">
        <p14:creationId xmlns:p14="http://schemas.microsoft.com/office/powerpoint/2010/main" val="1759703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Rectangle 11"/>
              <p:cNvSpPr/>
              <p:nvPr/>
            </p:nvSpPr>
            <p:spPr>
              <a:xfrm>
                <a:off x="472440" y="1421398"/>
                <a:ext cx="10835640" cy="2019142"/>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a)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Sđáy</a:t>
                </a:r>
                <a:r>
                  <a:rPr lang="en-US" sz="2800" dirty="0">
                    <a:latin typeface="Times New Roman" panose="02020603050405020304" pitchFamily="18" charset="0"/>
                    <a:cs typeface="Times New Roman" panose="02020603050405020304" pitchFamily="18" charset="0"/>
                  </a:rPr>
                  <a:t> .h </a:t>
                </a:r>
                <a:r>
                  <a:rPr lang="en-US" sz="2800"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3</m:t>
                        </m:r>
                      </m:den>
                    </m:f>
                  </m:oMath>
                </a14:m>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.32.2,8=8,4 (m</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b) </a:t>
                </a:r>
                <a:r>
                  <a:rPr lang="en-US" sz="2800" dirty="0" err="1" smtClean="0">
                    <a:latin typeface="Times New Roman" panose="02020603050405020304" pitchFamily="18" charset="0"/>
                    <a:cs typeface="Times New Roman" panose="02020603050405020304" pitchFamily="18" charset="0"/>
                  </a:rPr>
                  <a:t>Diện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4.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2</m:t>
                        </m:r>
                      </m:den>
                    </m:f>
                  </m:oMath>
                </a14:m>
                <a:r>
                  <a:rPr lang="en-US" sz="2800" dirty="0">
                    <a:latin typeface="Times New Roman" panose="02020603050405020304" pitchFamily="18" charset="0"/>
                    <a:cs typeface="Times New Roman" panose="02020603050405020304" pitchFamily="18" charset="0"/>
                  </a:rPr>
                  <a:t>3.3,18=19,08 (cm</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a:t>
                </a:r>
              </a:p>
              <a:p>
                <a:endParaRPr lang="en-US" dirty="0"/>
              </a:p>
            </p:txBody>
          </p:sp>
        </mc:Choice>
        <mc:Fallback>
          <p:sp>
            <p:nvSpPr>
              <p:cNvPr id="12" name="Rectangle 11"/>
              <p:cNvSpPr>
                <a:spLocks noRot="1" noChangeAspect="1" noMove="1" noResize="1" noEditPoints="1" noAdjustHandles="1" noChangeArrowheads="1" noChangeShapeType="1" noTextEdit="1"/>
              </p:cNvSpPr>
              <p:nvPr/>
            </p:nvSpPr>
            <p:spPr>
              <a:xfrm>
                <a:off x="472440" y="1421398"/>
                <a:ext cx="10835640" cy="2019142"/>
              </a:xfrm>
              <a:prstGeom prst="rect">
                <a:avLst/>
              </a:prstGeom>
              <a:blipFill>
                <a:blip r:embed="rId2"/>
                <a:stretch>
                  <a:fillRect l="-1182"/>
                </a:stretch>
              </a:blipFill>
            </p:spPr>
            <p:txBody>
              <a:bodyPr/>
              <a:lstStyle/>
              <a:p>
                <a:r>
                  <a:rPr lang="en-US">
                    <a:noFill/>
                  </a:rPr>
                  <a:t> </a:t>
                </a:r>
              </a:p>
            </p:txBody>
          </p:sp>
        </mc:Fallback>
      </mc:AlternateContent>
    </p:spTree>
    <p:extLst>
      <p:ext uri="{BB962C8B-B14F-4D97-AF65-F5344CB8AC3E}">
        <p14:creationId xmlns:p14="http://schemas.microsoft.com/office/powerpoint/2010/main" val="442636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9640" y="519559"/>
            <a:ext cx="11140440" cy="3108543"/>
          </a:xfrm>
          <a:prstGeom prst="rect">
            <a:avLst/>
          </a:prstGeom>
        </p:spPr>
        <p:txBody>
          <a:bodyPr wrap="square">
            <a:spAutoFit/>
          </a:bodyPr>
          <a:lstStyle/>
          <a:p>
            <a:r>
              <a:rPr lang="vi-VN" sz="2800" b="1" dirty="0">
                <a:solidFill>
                  <a:srgbClr val="00B0F0"/>
                </a:solidFill>
                <a:latin typeface="Times New Roman" panose="02020603050405020304" pitchFamily="18" charset="0"/>
                <a:cs typeface="Times New Roman" panose="02020603050405020304" pitchFamily="18" charset="0"/>
              </a:rPr>
              <a:t>Vận dụng </a:t>
            </a:r>
            <a:r>
              <a:rPr lang="vi-VN" sz="2800" b="1" dirty="0" smtClean="0">
                <a:solidFill>
                  <a:srgbClr val="00B0F0"/>
                </a:solidFill>
                <a:latin typeface="Times New Roman" panose="02020603050405020304" pitchFamily="18" charset="0"/>
                <a:cs typeface="Times New Roman" panose="02020603050405020304" pitchFamily="18" charset="0"/>
              </a:rPr>
              <a:t>2</a:t>
            </a:r>
            <a:r>
              <a:rPr lang="en-US" sz="2800" b="1" dirty="0" smtClean="0">
                <a:solidFill>
                  <a:srgbClr val="00B0F0"/>
                </a:solidFill>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Một </a:t>
            </a:r>
            <a:r>
              <a:rPr lang="vi-VN" sz="2800" dirty="0">
                <a:latin typeface="Times New Roman" panose="02020603050405020304" pitchFamily="18" charset="0"/>
                <a:cs typeface="Times New Roman" panose="02020603050405020304" pitchFamily="18" charset="0"/>
              </a:rPr>
              <a:t>bể kính hình hộp chữ nhật có hai cạnh đáy là 6060cm và 3030cm. Trong bể có một khối đá hình chóp tam giác đều với diện tích đáy là 270cm2, chiều cao 30cm. Người ta đổ nước vào bể sao cho nước ngập khối đá và đo được mực nước là 6060cm. Khi lấy khối đá ra thì mực nước của bể là bao nhiêu? Biết rằng bề dày của đáy bể và thành bể không đáng kể?</a:t>
            </a:r>
          </a:p>
          <a:p>
            <a:r>
              <a:rPr lang="vi-VN" sz="2800" dirty="0">
                <a:latin typeface="Times New Roman" panose="02020603050405020304" pitchFamily="18" charset="0"/>
                <a:cs typeface="Times New Roman" panose="02020603050405020304" pitchFamily="18" charset="0"/>
              </a:rPr>
              <a:t> </a:t>
            </a:r>
          </a:p>
        </p:txBody>
      </p:sp>
      <p:pic>
        <p:nvPicPr>
          <p:cNvPr id="5" name="Picture 4" descr="https://img.loigiaihay.com/picture/2023/0517/2023-05-17-151652_7.png"/>
          <p:cNvPicPr/>
          <p:nvPr/>
        </p:nvPicPr>
        <p:blipFill>
          <a:blip r:embed="rId2">
            <a:extLst>
              <a:ext uri="{28A0092B-C50C-407E-A947-70E740481C1C}">
                <a14:useLocalDpi xmlns:a14="http://schemas.microsoft.com/office/drawing/2010/main" val="0"/>
              </a:ext>
            </a:extLst>
          </a:blip>
          <a:srcRect/>
          <a:stretch>
            <a:fillRect/>
          </a:stretch>
        </p:blipFill>
        <p:spPr bwMode="auto">
          <a:xfrm>
            <a:off x="5254624" y="2943860"/>
            <a:ext cx="6495416" cy="3685540"/>
          </a:xfrm>
          <a:prstGeom prst="rect">
            <a:avLst/>
          </a:prstGeom>
          <a:noFill/>
          <a:ln>
            <a:noFill/>
          </a:ln>
        </p:spPr>
      </p:pic>
      <p:sp>
        <p:nvSpPr>
          <p:cNvPr id="6" name="Rectangle 5"/>
          <p:cNvSpPr/>
          <p:nvPr/>
        </p:nvSpPr>
        <p:spPr>
          <a:xfrm>
            <a:off x="403860" y="3928794"/>
            <a:ext cx="3848100" cy="2246769"/>
          </a:xfrm>
          <a:prstGeom prst="rect">
            <a:avLst/>
          </a:prstGeom>
        </p:spPr>
        <p:txBody>
          <a:bodyPr wrap="square">
            <a:spAutoFit/>
          </a:bodyPr>
          <a:lstStyle/>
          <a:p>
            <a:r>
              <a:rPr lang="en-US" sz="2800" b="1" i="1" dirty="0" smtClean="0">
                <a:solidFill>
                  <a:srgbClr val="FF0000"/>
                </a:solidFill>
                <a:latin typeface="Times New Roman" panose="02020603050405020304" pitchFamily="18" charset="0"/>
                <a:cs typeface="Times New Roman" panose="02020603050405020304" pitchFamily="18" charset="0"/>
              </a:rPr>
              <a:t>GỢI Ý: </a:t>
            </a:r>
            <a:r>
              <a:rPr lang="vi-VN" sz="2800" b="1" i="1" dirty="0" smtClean="0">
                <a:solidFill>
                  <a:srgbClr val="FF0000"/>
                </a:solidFill>
                <a:latin typeface="Times New Roman" panose="02020603050405020304" pitchFamily="18" charset="0"/>
                <a:cs typeface="Times New Roman" panose="02020603050405020304" pitchFamily="18" charset="0"/>
              </a:rPr>
              <a:t>Tính </a:t>
            </a:r>
            <a:r>
              <a:rPr lang="vi-VN" sz="2800" b="1" i="1" dirty="0">
                <a:solidFill>
                  <a:srgbClr val="FF0000"/>
                </a:solidFill>
                <a:latin typeface="Times New Roman" panose="02020603050405020304" pitchFamily="18" charset="0"/>
                <a:cs typeface="Times New Roman" panose="02020603050405020304" pitchFamily="18" charset="0"/>
              </a:rPr>
              <a:t>thể tích mực nước lúc đầu, thể tích khối đá, thể tích nước lúc sau khi lấy khối đá ra</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6701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126" y="189138"/>
            <a:ext cx="10515600" cy="1325563"/>
          </a:xfrm>
        </p:spPr>
        <p:txBody>
          <a:bodyPr>
            <a:normAutofit/>
          </a:bodyPr>
          <a:lstStyle/>
          <a:p>
            <a:r>
              <a:rPr lang="en-US" sz="2800" b="1" dirty="0" err="1" smtClean="0">
                <a:latin typeface="Times New Roman" panose="02020603050405020304" pitchFamily="18" charset="0"/>
                <a:cs typeface="Times New Roman" panose="02020603050405020304" pitchFamily="18" charset="0"/>
              </a:rPr>
              <a:t>Tên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ngọn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núi</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nằm</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biên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tỉnh</a:t>
            </a:r>
            <a:r>
              <a:rPr lang="en-US" sz="2800" b="1" dirty="0">
                <a:latin typeface="Times New Roman" panose="02020603050405020304" pitchFamily="18" charset="0"/>
                <a:cs typeface="Times New Roman" panose="02020603050405020304" pitchFamily="18" charset="0"/>
              </a:rPr>
              <a:t> Lai </a:t>
            </a:r>
            <a:r>
              <a:rPr lang="en-US" sz="2800" b="1" dirty="0" err="1" smtClean="0">
                <a:latin typeface="Times New Roman" panose="02020603050405020304" pitchFamily="18" charset="0"/>
                <a:cs typeface="Times New Roman" panose="02020603050405020304" pitchFamily="18" charset="0"/>
              </a:rPr>
              <a:t>Châu</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437668" y="1399762"/>
            <a:ext cx="6270204" cy="4691756"/>
          </a:xfrm>
          <a:prstGeom prst="rect">
            <a:avLst/>
          </a:prstGeom>
        </p:spPr>
      </p:pic>
      <p:sp>
        <p:nvSpPr>
          <p:cNvPr id="5" name="a1"/>
          <p:cNvSpPr/>
          <p:nvPr/>
        </p:nvSpPr>
        <p:spPr>
          <a:xfrm>
            <a:off x="2456403" y="1399762"/>
            <a:ext cx="2052873" cy="2409523"/>
          </a:xfrm>
          <a:prstGeom prst="rect">
            <a:avLst/>
          </a:prstGeom>
          <a:solidFill>
            <a:schemeClr val="accent4"/>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1</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6" name="a2"/>
          <p:cNvSpPr/>
          <p:nvPr/>
        </p:nvSpPr>
        <p:spPr>
          <a:xfrm>
            <a:off x="4509550" y="1415523"/>
            <a:ext cx="2090068" cy="2412449"/>
          </a:xfrm>
          <a:prstGeom prst="rect">
            <a:avLst/>
          </a:prstGeom>
          <a:solidFill>
            <a:schemeClr val="accent4"/>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2</a:t>
            </a:r>
            <a:endParaRPr lang="en-US" sz="4000" b="1" dirty="0">
              <a:solidFill>
                <a:schemeClr val="tx1"/>
              </a:solidFill>
            </a:endParaRPr>
          </a:p>
        </p:txBody>
      </p:sp>
      <p:sp>
        <p:nvSpPr>
          <p:cNvPr id="7" name="a3"/>
          <p:cNvSpPr/>
          <p:nvPr/>
        </p:nvSpPr>
        <p:spPr>
          <a:xfrm>
            <a:off x="6617804" y="1443255"/>
            <a:ext cx="2090068" cy="2366030"/>
          </a:xfrm>
          <a:prstGeom prst="rect">
            <a:avLst/>
          </a:prstGeom>
          <a:solidFill>
            <a:schemeClr val="accent4"/>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3</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8" name="a4"/>
          <p:cNvSpPr/>
          <p:nvPr/>
        </p:nvSpPr>
        <p:spPr>
          <a:xfrm>
            <a:off x="2453699" y="3827972"/>
            <a:ext cx="2058279" cy="2217804"/>
          </a:xfrm>
          <a:prstGeom prst="rect">
            <a:avLst/>
          </a:prstGeom>
          <a:solidFill>
            <a:schemeClr val="accent4"/>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4</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9" name="a5"/>
          <p:cNvSpPr/>
          <p:nvPr/>
        </p:nvSpPr>
        <p:spPr>
          <a:xfrm>
            <a:off x="4528010" y="3809285"/>
            <a:ext cx="2074916" cy="2247297"/>
          </a:xfrm>
          <a:prstGeom prst="rect">
            <a:avLst/>
          </a:prstGeom>
          <a:solidFill>
            <a:schemeClr val="accent4"/>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5</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0" name="a6"/>
          <p:cNvSpPr/>
          <p:nvPr/>
        </p:nvSpPr>
        <p:spPr>
          <a:xfrm>
            <a:off x="6617804" y="3820091"/>
            <a:ext cx="2074917" cy="2225684"/>
          </a:xfrm>
          <a:prstGeom prst="rect">
            <a:avLst/>
          </a:prstGeom>
          <a:solidFill>
            <a:schemeClr val="accent4"/>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6</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5" name="TextBox 14">
            <a:hlinkClick r:id="rId3" action="ppaction://hlinksldjump"/>
          </p:cNvPr>
          <p:cNvSpPr txBox="1"/>
          <p:nvPr/>
        </p:nvSpPr>
        <p:spPr>
          <a:xfrm>
            <a:off x="5346891" y="2262335"/>
            <a:ext cx="710737" cy="707886"/>
          </a:xfrm>
          <a:prstGeom prst="rect">
            <a:avLst/>
          </a:prstGeom>
          <a:noFill/>
        </p:spPr>
        <p:txBody>
          <a:bodyPr wrap="square" rtlCol="0" anchor="ctr">
            <a:spAutoFit/>
          </a:bodyPr>
          <a:lstStyle/>
          <a:p>
            <a:r>
              <a:rPr lang="en-US" sz="4000" b="1" dirty="0" smtClean="0">
                <a:latin typeface="Times New Roman" panose="02020603050405020304" pitchFamily="18" charset="0"/>
                <a:cs typeface="Times New Roman" panose="02020603050405020304" pitchFamily="18" charset="0"/>
              </a:rPr>
              <a:t>2</a:t>
            </a:r>
            <a:endParaRPr lang="en-US" sz="4000" b="1" dirty="0">
              <a:latin typeface="Times New Roman" panose="02020603050405020304" pitchFamily="18" charset="0"/>
              <a:cs typeface="Times New Roman" panose="02020603050405020304" pitchFamily="18" charset="0"/>
            </a:endParaRPr>
          </a:p>
        </p:txBody>
      </p:sp>
      <p:sp>
        <p:nvSpPr>
          <p:cNvPr id="16" name="TextBox 15">
            <a:hlinkClick r:id="rId4" action="ppaction://hlinksldjump"/>
          </p:cNvPr>
          <p:cNvSpPr txBox="1"/>
          <p:nvPr/>
        </p:nvSpPr>
        <p:spPr>
          <a:xfrm>
            <a:off x="3244057" y="2267778"/>
            <a:ext cx="584883" cy="707886"/>
          </a:xfrm>
          <a:prstGeom prst="rect">
            <a:avLst/>
          </a:prstGeom>
          <a:noFill/>
        </p:spPr>
        <p:txBody>
          <a:bodyPr wrap="square" rtlCol="0" anchor="ctr">
            <a:spAutoFit/>
          </a:bodyPr>
          <a:lstStyle/>
          <a:p>
            <a:r>
              <a:rPr lang="en-US" sz="4000" b="1" dirty="0" smtClean="0">
                <a:latin typeface="Times New Roman" panose="02020603050405020304" pitchFamily="18" charset="0"/>
                <a:cs typeface="Times New Roman" panose="02020603050405020304" pitchFamily="18" charset="0"/>
              </a:rPr>
              <a:t>1</a:t>
            </a:r>
            <a:endParaRPr lang="en-US" sz="4000" b="1" dirty="0">
              <a:latin typeface="Times New Roman" panose="02020603050405020304" pitchFamily="18" charset="0"/>
              <a:cs typeface="Times New Roman" panose="02020603050405020304" pitchFamily="18" charset="0"/>
            </a:endParaRPr>
          </a:p>
        </p:txBody>
      </p:sp>
      <p:sp>
        <p:nvSpPr>
          <p:cNvPr id="17" name="TextBox 16">
            <a:hlinkClick r:id="rId5" action="ppaction://hlinksldjump"/>
          </p:cNvPr>
          <p:cNvSpPr txBox="1"/>
          <p:nvPr/>
        </p:nvSpPr>
        <p:spPr>
          <a:xfrm>
            <a:off x="3257504" y="4610074"/>
            <a:ext cx="681993"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4</a:t>
            </a:r>
            <a:endParaRPr lang="en-US" sz="4000" b="1" dirty="0">
              <a:latin typeface="Times New Roman" panose="02020603050405020304" pitchFamily="18" charset="0"/>
              <a:cs typeface="Times New Roman" panose="02020603050405020304" pitchFamily="18" charset="0"/>
            </a:endParaRPr>
          </a:p>
        </p:txBody>
      </p:sp>
      <p:sp>
        <p:nvSpPr>
          <p:cNvPr id="18" name="TextBox 17">
            <a:hlinkClick r:id="rId6" action="ppaction://hlinksldjump"/>
          </p:cNvPr>
          <p:cNvSpPr txBox="1"/>
          <p:nvPr/>
        </p:nvSpPr>
        <p:spPr>
          <a:xfrm>
            <a:off x="7436959" y="2272327"/>
            <a:ext cx="455179"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3</a:t>
            </a:r>
            <a:endParaRPr lang="en-US" sz="40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7425569" y="4578990"/>
            <a:ext cx="459386"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6</a:t>
            </a:r>
          </a:p>
        </p:txBody>
      </p:sp>
      <p:sp>
        <p:nvSpPr>
          <p:cNvPr id="20" name="TextBox 19">
            <a:hlinkClick r:id="rId7" action="ppaction://hlinksldjump"/>
          </p:cNvPr>
          <p:cNvSpPr txBox="1"/>
          <p:nvPr/>
        </p:nvSpPr>
        <p:spPr>
          <a:xfrm>
            <a:off x="5346891" y="4567725"/>
            <a:ext cx="572205"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5</a:t>
            </a:r>
            <a:endParaRPr lang="en-US" sz="4000" b="1" dirty="0">
              <a:latin typeface="Times New Roman" panose="02020603050405020304" pitchFamily="18" charset="0"/>
              <a:cs typeface="Times New Roman" panose="02020603050405020304" pitchFamily="18" charset="0"/>
            </a:endParaRPr>
          </a:p>
        </p:txBody>
      </p:sp>
      <p:sp>
        <p:nvSpPr>
          <p:cNvPr id="3" name="Right Arrow 2"/>
          <p:cNvSpPr/>
          <p:nvPr/>
        </p:nvSpPr>
        <p:spPr>
          <a:xfrm>
            <a:off x="10450286" y="6374674"/>
            <a:ext cx="640080" cy="3396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641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750"/>
                                        <p:tgtEl>
                                          <p:spTgt spid="17"/>
                                        </p:tgtEl>
                                      </p:cBhvr>
                                    </p:animEffect>
                                    <p:set>
                                      <p:cBhvr>
                                        <p:cTn id="7" dur="1" fill="hold">
                                          <p:stCondLst>
                                            <p:cond delay="74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3" presetClass="exit" presetSubtype="10" fill="hold" grpId="0" nodeType="clickEffect">
                                  <p:stCondLst>
                                    <p:cond delay="0"/>
                                  </p:stCondLst>
                                  <p:childTnLst>
                                    <p:animEffect transition="out" filter="blinds(horizontal)">
                                      <p:cBhvr>
                                        <p:cTn id="42" dur="10"/>
                                        <p:tgtEl>
                                          <p:spTgt spid="10"/>
                                        </p:tgtEl>
                                      </p:cBhvr>
                                    </p:animEffect>
                                    <p:set>
                                      <p:cBhvr>
                                        <p:cTn id="43" dur="1" fill="hold">
                                          <p:stCondLst>
                                            <p:cond delay="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3" presetClass="exit" presetSubtype="10" fill="hold" grpId="0" nodeType="clickEffect">
                                  <p:stCondLst>
                                    <p:cond delay="0"/>
                                  </p:stCondLst>
                                  <p:childTnLst>
                                    <p:animEffect transition="out" filter="blinds(horizontal)">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8" presetClass="exit" presetSubtype="32" fill="hold" grpId="0" nodeType="clickEffect">
                                  <p:stCondLst>
                                    <p:cond delay="0"/>
                                  </p:stCondLst>
                                  <p:childTnLst>
                                    <p:animEffect transition="out" filter="diamond(out)">
                                      <p:cBhvr>
                                        <p:cTn id="54" dur="10"/>
                                        <p:tgtEl>
                                          <p:spTgt spid="15"/>
                                        </p:tgtEl>
                                      </p:cBhvr>
                                    </p:animEffect>
                                    <p:set>
                                      <p:cBhvr>
                                        <p:cTn id="55" dur="1" fill="hold">
                                          <p:stCondLst>
                                            <p:cond delay="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18"/>
                    </p:tgtEl>
                  </p:cond>
                </p:stCondLst>
                <p:endSync evt="end" delay="0">
                  <p:rtn val="all"/>
                </p:endSync>
                <p:childTnLst>
                  <p:par>
                    <p:cTn id="57" fill="hold">
                      <p:stCondLst>
                        <p:cond delay="0"/>
                      </p:stCondLst>
                      <p:childTnLst>
                        <p:par>
                          <p:cTn id="58" fill="hold">
                            <p:stCondLst>
                              <p:cond delay="0"/>
                            </p:stCondLst>
                            <p:childTnLst>
                              <p:par>
                                <p:cTn id="59" presetID="3" presetClass="exit" presetSubtype="10" fill="hold" grpId="0" nodeType="clickEffect">
                                  <p:stCondLst>
                                    <p:cond delay="0"/>
                                  </p:stCondLst>
                                  <p:childTnLst>
                                    <p:animEffect transition="out" filter="blinds(horizontal)">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p:stCondLst>
                        <p:cond delay="0"/>
                      </p:stCondLst>
                      <p:childTnLst>
                        <p:par>
                          <p:cTn id="64" fill="hold">
                            <p:stCondLst>
                              <p:cond delay="0"/>
                            </p:stCondLst>
                            <p:childTnLst>
                              <p:par>
                                <p:cTn id="65" presetID="8" presetClass="exit" presetSubtype="32" fill="hold" grpId="0" nodeType="clickEffect">
                                  <p:stCondLst>
                                    <p:cond delay="0"/>
                                  </p:stCondLst>
                                  <p:childTnLst>
                                    <p:animEffect transition="out" filter="diamond(out)">
                                      <p:cBhvr>
                                        <p:cTn id="66" dur="10"/>
                                        <p:tgtEl>
                                          <p:spTgt spid="20"/>
                                        </p:tgtEl>
                                      </p:cBhvr>
                                    </p:animEffect>
                                    <p:set>
                                      <p:cBhvr>
                                        <p:cTn id="67" dur="1" fill="hold">
                                          <p:stCondLst>
                                            <p:cond delay="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8" restart="whenNotActive" fill="hold" evtFilter="cancelBubble" nodeType="interactiveSeq">
                <p:stCondLst>
                  <p:cond evt="onClick" delay="0">
                    <p:tgtEl>
                      <p:spTgt spid="19"/>
                    </p:tgtEl>
                  </p:cond>
                </p:stCondLst>
                <p:endSync evt="end" delay="0">
                  <p:rtn val="all"/>
                </p:endSync>
                <p:childTnLst>
                  <p:par>
                    <p:cTn id="69" fill="hold">
                      <p:stCondLst>
                        <p:cond delay="0"/>
                      </p:stCondLst>
                      <p:childTnLst>
                        <p:par>
                          <p:cTn id="70" fill="hold">
                            <p:stCondLst>
                              <p:cond delay="0"/>
                            </p:stCondLst>
                            <p:childTnLst>
                              <p:par>
                                <p:cTn id="71" presetID="12" presetClass="exit" presetSubtype="4" fill="hold" grpId="0" nodeType="clickEffect">
                                  <p:stCondLst>
                                    <p:cond delay="0"/>
                                  </p:stCondLst>
                                  <p:childTnLst>
                                    <p:anim calcmode="lin" valueType="num">
                                      <p:cBhvr additive="base">
                                        <p:cTn id="72" dur="500"/>
                                        <p:tgtEl>
                                          <p:spTgt spid="19"/>
                                        </p:tgtEl>
                                        <p:attrNameLst>
                                          <p:attrName>ppt_y</p:attrName>
                                        </p:attrNameLst>
                                      </p:cBhvr>
                                      <p:tavLst>
                                        <p:tav tm="0">
                                          <p:val>
                                            <p:strVal val="#ppt_y"/>
                                          </p:val>
                                        </p:tav>
                                        <p:tav tm="100000">
                                          <p:val>
                                            <p:strVal val="#ppt_y+#ppt_h*1.125000"/>
                                          </p:val>
                                        </p:tav>
                                      </p:tavLst>
                                    </p:anim>
                                    <p:animEffect transition="out" filter="wipe(down)">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5" grpId="0" animBg="1"/>
      <p:bldP spid="6" grpId="0" animBg="1"/>
      <p:bldP spid="7" grpId="0" animBg="1"/>
      <p:bldP spid="8" grpId="0" animBg="1"/>
      <p:bldP spid="9" grpId="0" animBg="1"/>
      <p:bldP spid="10" grpId="0" animBg="1"/>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0195" y="1026162"/>
            <a:ext cx="9727474" cy="1815882"/>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1</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9cm,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5cm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1379763" y="2370156"/>
            <a:ext cx="1623607" cy="850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B. 180cm</a:t>
            </a:r>
            <a:endParaRPr lang="en-US" sz="2800" dirty="0">
              <a:solidFill>
                <a:schemeClr val="tx1"/>
              </a:solidFill>
            </a:endParaRPr>
          </a:p>
        </p:txBody>
      </p:sp>
      <p:sp>
        <p:nvSpPr>
          <p:cNvPr id="10" name="Rectangle 9"/>
          <p:cNvSpPr/>
          <p:nvPr/>
        </p:nvSpPr>
        <p:spPr>
          <a:xfrm>
            <a:off x="4438105" y="1685139"/>
            <a:ext cx="1674223" cy="783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 C.225cm</a:t>
            </a:r>
            <a:endParaRPr lang="en-US" sz="2800" dirty="0">
              <a:solidFill>
                <a:schemeClr val="tx1"/>
              </a:solidFill>
            </a:endParaRPr>
          </a:p>
        </p:txBody>
      </p:sp>
      <p:sp>
        <p:nvSpPr>
          <p:cNvPr id="11" name="Rectangle 10"/>
          <p:cNvSpPr/>
          <p:nvPr/>
        </p:nvSpPr>
        <p:spPr>
          <a:xfrm>
            <a:off x="4513599" y="2283164"/>
            <a:ext cx="1543595" cy="1024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 60cm</a:t>
            </a:r>
            <a:endParaRPr lang="en-US" sz="2800" dirty="0">
              <a:solidFill>
                <a:schemeClr val="tx1"/>
              </a:solidFill>
            </a:endParaRPr>
          </a:p>
        </p:txBody>
      </p:sp>
      <p:sp>
        <p:nvSpPr>
          <p:cNvPr id="12" name="Rectangle 11"/>
          <p:cNvSpPr/>
          <p:nvPr/>
        </p:nvSpPr>
        <p:spPr>
          <a:xfrm>
            <a:off x="1379763" y="1823004"/>
            <a:ext cx="1415688" cy="645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 75cm</a:t>
            </a:r>
            <a:endParaRPr lang="en-US" sz="2800" dirty="0">
              <a:solidFill>
                <a:schemeClr val="tx1"/>
              </a:solidFill>
            </a:endParaRPr>
          </a:p>
        </p:txBody>
      </p:sp>
      <p:pic>
        <p:nvPicPr>
          <p:cNvPr id="6" name="Picture 5">
            <a:hlinkClick r:id="rId5" action="ppaction://hlinksldjump"/>
          </p:cNvPr>
          <p:cNvPicPr>
            <a:picLocks noChangeAspect="1"/>
          </p:cNvPicPr>
          <p:nvPr/>
        </p:nvPicPr>
        <p:blipFill>
          <a:blip r:embed="rId6"/>
          <a:stretch>
            <a:fillRect/>
          </a:stretch>
        </p:blipFill>
        <p:spPr>
          <a:xfrm>
            <a:off x="10737669" y="6153717"/>
            <a:ext cx="823031" cy="359695"/>
          </a:xfrm>
          <a:prstGeom prst="rect">
            <a:avLst/>
          </a:prstGeom>
        </p:spPr>
      </p:pic>
      <p:sp>
        <p:nvSpPr>
          <p:cNvPr id="9" name="Rectangle 8"/>
          <p:cNvSpPr/>
          <p:nvPr/>
        </p:nvSpPr>
        <p:spPr>
          <a:xfrm>
            <a:off x="6112326" y="2468755"/>
            <a:ext cx="453970" cy="523220"/>
          </a:xfrm>
          <a:prstGeom prst="rect">
            <a:avLst/>
          </a:prstGeom>
        </p:spPr>
        <p:txBody>
          <a:bodyPr wrap="none">
            <a:spAutoFit/>
          </a:bodyPr>
          <a:lstStyle/>
          <a:p>
            <a:r>
              <a:rPr lang="en-US" sz="2800" b="1" dirty="0">
                <a:solidFill>
                  <a:srgbClr val="00B050"/>
                </a:solidFill>
                <a:latin typeface="-apple-system"/>
              </a:rPr>
              <a:t>✓</a:t>
            </a:r>
            <a:endParaRPr lang="en-US" sz="2800" b="1" dirty="0">
              <a:solidFill>
                <a:srgbClr val="00B050"/>
              </a:solidFill>
            </a:endParaRPr>
          </a:p>
        </p:txBody>
      </p:sp>
      <p:sp>
        <p:nvSpPr>
          <p:cNvPr id="13" name="Rectangle 12"/>
          <p:cNvSpPr/>
          <p:nvPr/>
        </p:nvSpPr>
        <p:spPr>
          <a:xfrm>
            <a:off x="2871302" y="1888867"/>
            <a:ext cx="329449" cy="541636"/>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
        <p:nvSpPr>
          <p:cNvPr id="14" name="Rectangle 13"/>
          <p:cNvSpPr/>
          <p:nvPr/>
        </p:nvSpPr>
        <p:spPr>
          <a:xfrm>
            <a:off x="2889992" y="2580434"/>
            <a:ext cx="375184" cy="523220"/>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
        <p:nvSpPr>
          <p:cNvPr id="15" name="Rectangle 14"/>
          <p:cNvSpPr/>
          <p:nvPr/>
        </p:nvSpPr>
        <p:spPr>
          <a:xfrm>
            <a:off x="6056096" y="1846937"/>
            <a:ext cx="375184" cy="523220"/>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Tree>
    <p:extLst>
      <p:ext uri="{BB962C8B-B14F-4D97-AF65-F5344CB8AC3E}">
        <p14:creationId xmlns:p14="http://schemas.microsoft.com/office/powerpoint/2010/main" val="18332961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subTnLst>
                                    <p:audio>
                                      <p:cMediaNode vol="100000">
                                        <p:cTn display="0" masterRel="sameClick">
                                          <p:stCondLst>
                                            <p:cond evt="begin" delay="0">
                                              <p:tn val="26"/>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type.wav"/>
                                        </p:tgtEl>
                                      </p:cMediaNode>
                                    </p:audio>
                                  </p:sub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nextCondLst>
                <p:cond evt="onClick" delay="0">
                  <p:tgtEl>
                    <p:spTgt spid="10"/>
                  </p:tgtEl>
                </p:cond>
              </p:nextCondLst>
            </p:seq>
          </p:childTnLst>
        </p:cTn>
      </p:par>
    </p:tnLst>
    <p:bldLst>
      <p:bldP spid="8" grpId="0"/>
      <p:bldP spid="10" grpId="0"/>
      <p:bldP spid="11" grpId="0"/>
      <p:bldP spid="12" grpId="0"/>
      <p:bldP spid="9"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899416" y="634744"/>
            <a:ext cx="1096165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21400" algn="r"/>
              </a:tabLst>
              <a:defRPr>
                <a:solidFill>
                  <a:schemeClr val="tx1"/>
                </a:solidFill>
                <a:latin typeface="Arial" panose="020B0604020202020204" pitchFamily="34" charset="0"/>
              </a:defRPr>
            </a:lvl1pPr>
            <a:lvl2pPr eaLnBrk="0" fontAlgn="base" hangingPunct="0">
              <a:spcBef>
                <a:spcPct val="0"/>
              </a:spcBef>
              <a:spcAft>
                <a:spcPct val="0"/>
              </a:spcAft>
              <a:tabLst>
                <a:tab pos="6121400" algn="r"/>
              </a:tabLst>
              <a:defRPr>
                <a:solidFill>
                  <a:schemeClr val="tx1"/>
                </a:solidFill>
                <a:latin typeface="Arial" panose="020B0604020202020204" pitchFamily="34" charset="0"/>
              </a:defRPr>
            </a:lvl2pPr>
            <a:lvl3pPr eaLnBrk="0" fontAlgn="base" hangingPunct="0">
              <a:spcBef>
                <a:spcPct val="0"/>
              </a:spcBef>
              <a:spcAft>
                <a:spcPct val="0"/>
              </a:spcAft>
              <a:tabLst>
                <a:tab pos="6121400" algn="r"/>
              </a:tabLst>
              <a:defRPr>
                <a:solidFill>
                  <a:schemeClr val="tx1"/>
                </a:solidFill>
                <a:latin typeface="Arial" panose="020B0604020202020204" pitchFamily="34" charset="0"/>
              </a:defRPr>
            </a:lvl3pPr>
            <a:lvl4pPr eaLnBrk="0" fontAlgn="base" hangingPunct="0">
              <a:spcBef>
                <a:spcPct val="0"/>
              </a:spcBef>
              <a:spcAft>
                <a:spcPct val="0"/>
              </a:spcAft>
              <a:tabLst>
                <a:tab pos="6121400" algn="r"/>
              </a:tabLst>
              <a:defRPr>
                <a:solidFill>
                  <a:schemeClr val="tx1"/>
                </a:solidFill>
                <a:latin typeface="Arial" panose="020B0604020202020204" pitchFamily="34" charset="0"/>
              </a:defRPr>
            </a:lvl4pPr>
            <a:lvl5pPr eaLnBrk="0" fontAlgn="base" hangingPunct="0">
              <a:spcBef>
                <a:spcPct val="0"/>
              </a:spcBef>
              <a:spcAft>
                <a:spcPct val="0"/>
              </a:spcAft>
              <a:tabLst>
                <a:tab pos="6121400" algn="r"/>
              </a:tabLst>
              <a:defRPr>
                <a:solidFill>
                  <a:schemeClr val="tx1"/>
                </a:solidFill>
                <a:latin typeface="Arial" panose="020B0604020202020204" pitchFamily="34" charset="0"/>
              </a:defRPr>
            </a:lvl5pPr>
            <a:lvl6pPr eaLnBrk="0" fontAlgn="base" hangingPunct="0">
              <a:spcBef>
                <a:spcPct val="0"/>
              </a:spcBef>
              <a:spcAft>
                <a:spcPct val="0"/>
              </a:spcAft>
              <a:tabLst>
                <a:tab pos="6121400" algn="r"/>
              </a:tabLst>
              <a:defRPr>
                <a:solidFill>
                  <a:schemeClr val="tx1"/>
                </a:solidFill>
                <a:latin typeface="Arial" panose="020B0604020202020204" pitchFamily="34" charset="0"/>
              </a:defRPr>
            </a:lvl6pPr>
            <a:lvl7pPr eaLnBrk="0" fontAlgn="base" hangingPunct="0">
              <a:spcBef>
                <a:spcPct val="0"/>
              </a:spcBef>
              <a:spcAft>
                <a:spcPct val="0"/>
              </a:spcAft>
              <a:tabLst>
                <a:tab pos="6121400" algn="r"/>
              </a:tabLst>
              <a:defRPr>
                <a:solidFill>
                  <a:schemeClr val="tx1"/>
                </a:solidFill>
                <a:latin typeface="Arial" panose="020B0604020202020204" pitchFamily="34" charset="0"/>
              </a:defRPr>
            </a:lvl7pPr>
            <a:lvl8pPr eaLnBrk="0" fontAlgn="base" hangingPunct="0">
              <a:spcBef>
                <a:spcPct val="0"/>
              </a:spcBef>
              <a:spcAft>
                <a:spcPct val="0"/>
              </a:spcAft>
              <a:tabLst>
                <a:tab pos="6121400" algn="r"/>
              </a:tabLst>
              <a:defRPr>
                <a:solidFill>
                  <a:schemeClr val="tx1"/>
                </a:solidFill>
                <a:latin typeface="Arial" panose="020B0604020202020204" pitchFamily="34" charset="0"/>
              </a:defRPr>
            </a:lvl8pPr>
            <a:lvl9pPr eaLnBrk="0" fontAlgn="base" hangingPunct="0">
              <a:spcBef>
                <a:spcPct val="0"/>
              </a:spcBef>
              <a:spcAft>
                <a:spcPct val="0"/>
              </a:spcAft>
              <a:tabLst>
                <a:tab pos="6121400" algn="r"/>
              </a:tabLst>
              <a:defRPr>
                <a:solidFill>
                  <a:schemeClr val="tx1"/>
                </a:solidFill>
                <a:latin typeface="Arial" panose="020B0604020202020204" pitchFamily="34" charset="0"/>
              </a:defRPr>
            </a:lvl9pPr>
          </a:lstStyle>
          <a:p>
            <a:pPr lvl="0" algn="just"/>
            <a:r>
              <a:rPr kumimoji="0" lang="en-US" altLang="en-US" sz="2800" b="1"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altLang="en-US" sz="2800" b="1" i="0" u="none" strike="noStrike" cap="none" normalizeH="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a:t>
            </a:r>
            <a:r>
              <a:rPr kumimoji="0" lang="en-US" altLang="en-US" sz="2800" b="0" i="0" u="none" strike="noStrike" cap="none" normalizeH="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khối</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bê</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tông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dạng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ì</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tam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đều</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cạnh</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ì</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3m.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sơn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xung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quanh</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khối</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bê</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tông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Cứ</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mỗi</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vuông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sơn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trả</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30 000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tiền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sơn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tiền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phải</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trả</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bao</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nhiêu</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tiền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sơn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xung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quanh</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871968592"/>
              </p:ext>
            </p:extLst>
          </p:nvPr>
        </p:nvGraphicFramePr>
        <p:xfrm>
          <a:off x="7188971" y="3613676"/>
          <a:ext cx="3261314" cy="813714"/>
        </p:xfrm>
        <a:graphic>
          <a:graphicData uri="http://schemas.openxmlformats.org/presentationml/2006/ole">
            <mc:AlternateContent xmlns:mc="http://schemas.openxmlformats.org/markup-compatibility/2006">
              <mc:Choice xmlns:v="urn:schemas-microsoft-com:vml" Requires="v">
                <p:oleObj spid="_x0000_s3153" name="Equation" r:id="rId3" imgW="1587240" imgH="393480" progId="Equation.DSMT4">
                  <p:embed/>
                </p:oleObj>
              </mc:Choice>
              <mc:Fallback>
                <p:oleObj name="Equation" r:id="rId3" imgW="1587240" imgH="393480" progId="Equation.DSMT4">
                  <p:embed/>
                  <p:pic>
                    <p:nvPicPr>
                      <p:cNvPr id="0" name="Object 4"/>
                      <p:cNvPicPr>
                        <a:picLocks noChangeAspect="1" noChangeArrowheads="1"/>
                      </p:cNvPicPr>
                      <p:nvPr/>
                    </p:nvPicPr>
                    <p:blipFill>
                      <a:blip r:embed="rId4"/>
                      <a:srcRect/>
                      <a:stretch>
                        <a:fillRect/>
                      </a:stretch>
                    </p:blipFill>
                    <p:spPr bwMode="auto">
                      <a:xfrm>
                        <a:off x="7188971" y="3613676"/>
                        <a:ext cx="3261314" cy="813714"/>
                      </a:xfrm>
                      <a:prstGeom prst="rect">
                        <a:avLst/>
                      </a:prstGeom>
                      <a:noFill/>
                    </p:spPr>
                  </p:pic>
                </p:oleObj>
              </mc:Fallback>
            </mc:AlternateContent>
          </a:graphicData>
        </a:graphic>
      </p:graphicFrame>
      <p:sp>
        <p:nvSpPr>
          <p:cNvPr id="10" name="Rectangle 6"/>
          <p:cNvSpPr>
            <a:spLocks noChangeArrowheads="1"/>
          </p:cNvSpPr>
          <p:nvPr/>
        </p:nvSpPr>
        <p:spPr bwMode="auto">
          <a:xfrm>
            <a:off x="899416" y="4705287"/>
            <a:ext cx="112389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Cần</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phải</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trả</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tiền</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sơn</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xung</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quanh</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9. 30000 = 270000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899416" y="3331735"/>
            <a:ext cx="6096000" cy="1231106"/>
          </a:xfrm>
          <a:prstGeom prst="rect">
            <a:avLst/>
          </a:prstGeom>
        </p:spPr>
        <p:txBody>
          <a:bodyPr>
            <a:spAutoFit/>
          </a:bodyPr>
          <a:lstStyle/>
          <a:p>
            <a:pPr lvl="0" algn="just" eaLnBrk="0" fontAlgn="base" hangingPunct="0">
              <a:spcBef>
                <a:spcPct val="0"/>
              </a:spcBef>
              <a:spcAft>
                <a:spcPct val="0"/>
              </a:spcAft>
              <a:tabLst>
                <a:tab pos="6121400" algn="r"/>
              </a:tabLst>
            </a:pPr>
            <a:r>
              <a:rPr lang="en-US" altLang="en-US" sz="2800" b="1" u="sng" dirty="0" err="1">
                <a:latin typeface="Times New Roman" panose="02020603050405020304" pitchFamily="18" charset="0"/>
                <a:ea typeface="Calibri" panose="020F0502020204030204" pitchFamily="34" charset="0"/>
                <a:cs typeface="Times New Roman" panose="02020603050405020304" pitchFamily="18" charset="0"/>
              </a:rPr>
              <a:t>Lời</a:t>
            </a:r>
            <a:r>
              <a:rPr lang="en-US" altLang="en-US" sz="2800" b="1" u="sng"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u="sng" dirty="0" err="1">
                <a:latin typeface="Times New Roman" panose="02020603050405020304" pitchFamily="18" charset="0"/>
                <a:ea typeface="Calibri" panose="020F0502020204030204" pitchFamily="34" charset="0"/>
                <a:cs typeface="Times New Roman" panose="02020603050405020304" pitchFamily="18" charset="0"/>
              </a:rPr>
              <a:t>giải</a:t>
            </a:r>
            <a:endParaRPr lang="en-US" altLang="en-US" sz="2800" b="1" dirty="0"/>
          </a:p>
          <a:p>
            <a:pPr lvl="0" algn="just" eaLnBrk="0" fontAlgn="base" hangingPunct="0">
              <a:spcBef>
                <a:spcPct val="0"/>
              </a:spcBef>
              <a:spcAft>
                <a:spcPct val="0"/>
              </a:spcAft>
              <a:tabLst>
                <a:tab pos="6121400" algn="r"/>
              </a:tabLst>
            </a:pP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Diện</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tích</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xung</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quanh</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khối</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bê</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tông</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là</a:t>
            </a:r>
            <a:endParaRPr lang="en-US" altLang="en-US" sz="28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tabLst>
                <a:tab pos="6121400" algn="r"/>
              </a:tabLst>
            </a:pPr>
            <a:r>
              <a:rPr lang="en-US" altLang="en-US"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400" dirty="0">
              <a:latin typeface="Arial" panose="020B0604020202020204" pitchFamily="34" charset="0"/>
            </a:endParaRPr>
          </a:p>
        </p:txBody>
      </p:sp>
      <p:sp>
        <p:nvSpPr>
          <p:cNvPr id="2" name="Left Arrow 1">
            <a:hlinkClick r:id="rId5" action="ppaction://hlinksldjump"/>
          </p:cNvPr>
          <p:cNvSpPr/>
          <p:nvPr/>
        </p:nvSpPr>
        <p:spPr>
          <a:xfrm>
            <a:off x="10690412" y="6320118"/>
            <a:ext cx="806823" cy="3227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2143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5" descr="Top 50 mẫu giếng trời hình chóp đẹp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468" y="2152224"/>
            <a:ext cx="4753728" cy="39742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240090" y="319616"/>
            <a:ext cx="1093675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28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Câu</a:t>
            </a:r>
            <a:r>
              <a:rPr kumimoji="0" lang="en-US" altLang="en-US" sz="2800" b="1"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3</a:t>
            </a:r>
            <a:r>
              <a:rPr kumimoji="0" lang="en-US" altLang="en-US" sz="28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mái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che</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giếng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trời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dạng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chóp</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tứ</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giác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đều</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độ</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dài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cạnh</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đáy</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khoảng</a:t>
            </a: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2,2m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che</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,8 m</a:t>
            </a:r>
            <a:r>
              <a:rPr lang="en-US" sz="2800" dirty="0" smtClean="0">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Cần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phải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trả</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tiền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làm</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mái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che</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giếng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trời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biết</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giá</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làm</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mỗi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mét</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vuông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mái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che</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tính</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1 800 000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bao</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tiền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vật</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liệu</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tiền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công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p>
        </p:txBody>
      </p:sp>
      <p:sp>
        <p:nvSpPr>
          <p:cNvPr id="9" name="Rectangle 8"/>
          <p:cNvSpPr/>
          <p:nvPr/>
        </p:nvSpPr>
        <p:spPr>
          <a:xfrm>
            <a:off x="195899" y="3595767"/>
            <a:ext cx="3496470" cy="523220"/>
          </a:xfrm>
          <a:prstGeom prst="rect">
            <a:avLst/>
          </a:prstGeom>
        </p:spPr>
        <p:txBody>
          <a:bodyPr wrap="none">
            <a:spAutoFit/>
          </a:bodyPr>
          <a:lstStyle/>
          <a:p>
            <a:pPr lvl="0" eaLnBrk="0" fontAlgn="base" hangingPunct="0">
              <a:spcBef>
                <a:spcPct val="0"/>
              </a:spcBef>
              <a:spcAft>
                <a:spcPct val="0"/>
              </a:spcAft>
            </a:pP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A. </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22 176 000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0" name="Rectangle 9"/>
          <p:cNvSpPr/>
          <p:nvPr/>
        </p:nvSpPr>
        <p:spPr>
          <a:xfrm>
            <a:off x="182858" y="4355935"/>
            <a:ext cx="3206327" cy="523220"/>
          </a:xfrm>
          <a:prstGeom prst="rect">
            <a:avLst/>
          </a:prstGeom>
        </p:spPr>
        <p:txBody>
          <a:bodyPr wrap="none">
            <a:spAutoFit/>
          </a:bodyPr>
          <a:lstStyle/>
          <a:p>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B</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23 176 000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p>
        </p:txBody>
      </p:sp>
      <p:sp>
        <p:nvSpPr>
          <p:cNvPr id="11" name="Rectangle 10"/>
          <p:cNvSpPr/>
          <p:nvPr/>
        </p:nvSpPr>
        <p:spPr>
          <a:xfrm>
            <a:off x="182858" y="4963886"/>
            <a:ext cx="3296095" cy="523220"/>
          </a:xfrm>
          <a:prstGeom prst="rect">
            <a:avLst/>
          </a:prstGeom>
        </p:spPr>
        <p:txBody>
          <a:bodyPr wrap="none">
            <a:spAutoFit/>
          </a:bodyPr>
          <a:lstStyle/>
          <a:p>
            <a:pPr lvl="0" eaLnBrk="0" fontAlgn="base" hangingPunct="0">
              <a:spcBef>
                <a:spcPct val="0"/>
              </a:spcBef>
              <a:spcAft>
                <a:spcPct val="0"/>
              </a:spcAft>
            </a:pP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C</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21 176 000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2" name="Rectangle 11"/>
          <p:cNvSpPr/>
          <p:nvPr/>
        </p:nvSpPr>
        <p:spPr>
          <a:xfrm>
            <a:off x="175513" y="5540356"/>
            <a:ext cx="4418197" cy="523220"/>
          </a:xfrm>
          <a:prstGeom prst="rect">
            <a:avLst/>
          </a:prstGeom>
        </p:spPr>
        <p:txBody>
          <a:bodyPr wrap="none">
            <a:spAutoFit/>
          </a:bodyPr>
          <a:lstStyle/>
          <a:p>
            <a:r>
              <a:rPr lang="en-US" sz="2800" dirty="0"/>
              <a:t>D . </a:t>
            </a:r>
            <a:r>
              <a:rPr lang="en-US" sz="2800" dirty="0" err="1"/>
              <a:t>Đáp</a:t>
            </a:r>
            <a:r>
              <a:rPr lang="en-US" sz="2800" dirty="0"/>
              <a:t> </a:t>
            </a:r>
            <a:r>
              <a:rPr lang="en-US" sz="2800" dirty="0" err="1"/>
              <a:t>án</a:t>
            </a:r>
            <a:r>
              <a:rPr lang="en-US" sz="2800" dirty="0"/>
              <a:t> </a:t>
            </a:r>
            <a:r>
              <a:rPr lang="en-US" sz="2800" dirty="0" err="1"/>
              <a:t>khác</a:t>
            </a:r>
            <a:r>
              <a:rPr lang="en-US" sz="2800" dirty="0"/>
              <a:t>.                       </a:t>
            </a:r>
          </a:p>
        </p:txBody>
      </p:sp>
      <p:pic>
        <p:nvPicPr>
          <p:cNvPr id="2" name="Picture 1">
            <a:hlinkClick r:id="rId4" action="ppaction://hlinksldjump"/>
          </p:cNvPr>
          <p:cNvPicPr>
            <a:picLocks noChangeAspect="1"/>
          </p:cNvPicPr>
          <p:nvPr/>
        </p:nvPicPr>
        <p:blipFill>
          <a:blip r:embed="rId5"/>
          <a:stretch>
            <a:fillRect/>
          </a:stretch>
        </p:blipFill>
        <p:spPr>
          <a:xfrm>
            <a:off x="11009520" y="6368870"/>
            <a:ext cx="823031" cy="359695"/>
          </a:xfrm>
          <a:prstGeom prst="rect">
            <a:avLst/>
          </a:prstGeom>
        </p:spPr>
      </p:pic>
      <p:sp>
        <p:nvSpPr>
          <p:cNvPr id="13" name="Rectangle 12"/>
          <p:cNvSpPr/>
          <p:nvPr/>
        </p:nvSpPr>
        <p:spPr>
          <a:xfrm>
            <a:off x="3410507" y="5524521"/>
            <a:ext cx="375184" cy="523220"/>
          </a:xfrm>
          <a:prstGeom prst="rect">
            <a:avLst/>
          </a:prstGeom>
        </p:spPr>
        <p:txBody>
          <a:bodyPr wrap="square">
            <a:spAutoFit/>
          </a:bodyPr>
          <a:lstStyle/>
          <a:p>
            <a:r>
              <a:rPr lang="en-US" sz="2800" b="1" dirty="0">
                <a:solidFill>
                  <a:srgbClr val="00B050"/>
                </a:solidFill>
                <a:latin typeface="-apple-system"/>
              </a:rPr>
              <a:t>✓</a:t>
            </a:r>
            <a:endParaRPr lang="en-US" sz="2800" b="1" dirty="0">
              <a:solidFill>
                <a:srgbClr val="00B050"/>
              </a:solidFill>
            </a:endParaRPr>
          </a:p>
        </p:txBody>
      </p:sp>
      <p:sp>
        <p:nvSpPr>
          <p:cNvPr id="14" name="Rectangle 13"/>
          <p:cNvSpPr/>
          <p:nvPr/>
        </p:nvSpPr>
        <p:spPr>
          <a:xfrm>
            <a:off x="3362920" y="3638554"/>
            <a:ext cx="329449" cy="541636"/>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
        <p:nvSpPr>
          <p:cNvPr id="15" name="Rectangle 14"/>
          <p:cNvSpPr/>
          <p:nvPr/>
        </p:nvSpPr>
        <p:spPr>
          <a:xfrm>
            <a:off x="3362920" y="4355935"/>
            <a:ext cx="375184" cy="523220"/>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
        <p:nvSpPr>
          <p:cNvPr id="16" name="Rectangle 15"/>
          <p:cNvSpPr/>
          <p:nvPr/>
        </p:nvSpPr>
        <p:spPr>
          <a:xfrm>
            <a:off x="3389185" y="4969122"/>
            <a:ext cx="375184" cy="523220"/>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Tree>
    <p:extLst>
      <p:ext uri="{BB962C8B-B14F-4D97-AF65-F5344CB8AC3E}">
        <p14:creationId xmlns:p14="http://schemas.microsoft.com/office/powerpoint/2010/main" val="41535133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subTnLst>
                                    <p:audio>
                                      <p:cMediaNode vol="90000">
                                        <p:cTn display="0" masterRel="sameClick">
                                          <p:stCondLst>
                                            <p:cond evt="begin" delay="0">
                                              <p:tn val="20"/>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subTnLst>
                                    <p:audio>
                                      <p:cMediaNode vol="100000">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subTnLst>
                                    <p:audio>
                                      <p:cMediaNode vol="90000">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nextCondLst>
                <p:cond evt="onClick" delay="0">
                  <p:tgtEl>
                    <p:spTgt spid="12"/>
                  </p:tgtEl>
                </p:cond>
              </p:nextCondLst>
            </p:seq>
          </p:childTnLst>
        </p:cTn>
      </p:par>
    </p:tnLst>
    <p:bldLst>
      <p:bldP spid="9" grpId="0"/>
      <p:bldP spid="10" grpId="0"/>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4503"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88030065"/>
              </p:ext>
            </p:extLst>
          </p:nvPr>
        </p:nvGraphicFramePr>
        <p:xfrm>
          <a:off x="680130" y="1469335"/>
          <a:ext cx="1948379" cy="394010"/>
        </p:xfrm>
        <a:graphic>
          <a:graphicData uri="http://schemas.openxmlformats.org/presentationml/2006/ole">
            <mc:AlternateContent xmlns:mc="http://schemas.openxmlformats.org/markup-compatibility/2006">
              <mc:Choice xmlns:v="urn:schemas-microsoft-com:vml" Requires="v">
                <p:oleObj spid="_x0000_s5259" name="Equation" r:id="rId5" imgW="761760" imgH="177480" progId="Equation.DSMT4">
                  <p:embed/>
                </p:oleObj>
              </mc:Choice>
              <mc:Fallback>
                <p:oleObj name="Equation" r:id="rId5" imgW="761760" imgH="177480" progId="Equation.DSMT4">
                  <p:embed/>
                  <p:pic>
                    <p:nvPicPr>
                      <p:cNvPr id="0" name="Object 1"/>
                      <p:cNvPicPr>
                        <a:picLocks noChangeAspect="1" noChangeArrowheads="1"/>
                      </p:cNvPicPr>
                      <p:nvPr/>
                    </p:nvPicPr>
                    <p:blipFill>
                      <a:blip r:embed="rId6"/>
                      <a:srcRect/>
                      <a:stretch>
                        <a:fillRect/>
                      </a:stretch>
                    </p:blipFill>
                    <p:spPr bwMode="auto">
                      <a:xfrm>
                        <a:off x="680130" y="1469335"/>
                        <a:ext cx="1948379" cy="39401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84277496"/>
              </p:ext>
            </p:extLst>
          </p:nvPr>
        </p:nvGraphicFramePr>
        <p:xfrm>
          <a:off x="680130" y="2185816"/>
          <a:ext cx="1722221" cy="465944"/>
        </p:xfrm>
        <a:graphic>
          <a:graphicData uri="http://schemas.openxmlformats.org/presentationml/2006/ole">
            <mc:AlternateContent xmlns:mc="http://schemas.openxmlformats.org/markup-compatibility/2006">
              <mc:Choice xmlns:v="urn:schemas-microsoft-com:vml" Requires="v">
                <p:oleObj spid="_x0000_s5260" name="Equation" r:id="rId7" imgW="685800" imgH="177480" progId="Equation.DSMT4">
                  <p:embed/>
                </p:oleObj>
              </mc:Choice>
              <mc:Fallback>
                <p:oleObj name="Equation" r:id="rId7" imgW="685800" imgH="177480" progId="Equation.DSMT4">
                  <p:embed/>
                  <p:pic>
                    <p:nvPicPr>
                      <p:cNvPr id="0" name=""/>
                      <p:cNvPicPr/>
                      <p:nvPr/>
                    </p:nvPicPr>
                    <p:blipFill>
                      <a:blip r:embed="rId8"/>
                      <a:stretch>
                        <a:fillRect/>
                      </a:stretch>
                    </p:blipFill>
                    <p:spPr>
                      <a:xfrm>
                        <a:off x="680130" y="2185816"/>
                        <a:ext cx="1722221" cy="465944"/>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69870633"/>
              </p:ext>
            </p:extLst>
          </p:nvPr>
        </p:nvGraphicFramePr>
        <p:xfrm>
          <a:off x="680130" y="2796072"/>
          <a:ext cx="1780882" cy="893279"/>
        </p:xfrm>
        <a:graphic>
          <a:graphicData uri="http://schemas.openxmlformats.org/presentationml/2006/ole">
            <mc:AlternateContent xmlns:mc="http://schemas.openxmlformats.org/markup-compatibility/2006">
              <mc:Choice xmlns:v="urn:schemas-microsoft-com:vml" Requires="v">
                <p:oleObj spid="_x0000_s5261" name="Equation" r:id="rId9" imgW="787320" imgH="393480" progId="Equation.DSMT4">
                  <p:embed/>
                </p:oleObj>
              </mc:Choice>
              <mc:Fallback>
                <p:oleObj name="Equation" r:id="rId9" imgW="787320" imgH="393480" progId="Equation.DSMT4">
                  <p:embed/>
                  <p:pic>
                    <p:nvPicPr>
                      <p:cNvPr id="0" name=""/>
                      <p:cNvPicPr/>
                      <p:nvPr/>
                    </p:nvPicPr>
                    <p:blipFill>
                      <a:blip r:embed="rId10"/>
                      <a:stretch>
                        <a:fillRect/>
                      </a:stretch>
                    </p:blipFill>
                    <p:spPr>
                      <a:xfrm>
                        <a:off x="680130" y="2796072"/>
                        <a:ext cx="1780882" cy="893279"/>
                      </a:xfrm>
                      <a:prstGeom prst="rect">
                        <a:avLst/>
                      </a:prstGeom>
                    </p:spPr>
                  </p:pic>
                </p:oleObj>
              </mc:Fallback>
            </mc:AlternateContent>
          </a:graphicData>
        </a:graphic>
      </p:graphicFrame>
      <p:sp>
        <p:nvSpPr>
          <p:cNvPr id="13" name="Rectangle 10"/>
          <p:cNvSpPr>
            <a:spLocks noChangeArrowheads="1"/>
          </p:cNvSpPr>
          <p:nvPr/>
        </p:nvSpPr>
        <p:spPr bwMode="auto">
          <a:xfrm>
            <a:off x="2011363" y="3689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990713403"/>
              </p:ext>
            </p:extLst>
          </p:nvPr>
        </p:nvGraphicFramePr>
        <p:xfrm>
          <a:off x="680130" y="3689351"/>
          <a:ext cx="1913904" cy="805492"/>
        </p:xfrm>
        <a:graphic>
          <a:graphicData uri="http://schemas.openxmlformats.org/presentationml/2006/ole">
            <mc:AlternateContent xmlns:mc="http://schemas.openxmlformats.org/markup-compatibility/2006">
              <mc:Choice xmlns:v="urn:schemas-microsoft-com:vml" Requires="v">
                <p:oleObj spid="_x0000_s5262" name="Equation" r:id="rId11" imgW="812520" imgH="393480" progId="Equation.DSMT4">
                  <p:embed/>
                </p:oleObj>
              </mc:Choice>
              <mc:Fallback>
                <p:oleObj name="Equation" r:id="rId11" imgW="812520" imgH="393480" progId="Equation.DSMT4">
                  <p:embed/>
                  <p:pic>
                    <p:nvPicPr>
                      <p:cNvPr id="0" name="Object 9"/>
                      <p:cNvPicPr>
                        <a:picLocks noChangeAspect="1" noChangeArrowheads="1"/>
                      </p:cNvPicPr>
                      <p:nvPr/>
                    </p:nvPicPr>
                    <p:blipFill>
                      <a:blip r:embed="rId12"/>
                      <a:srcRect/>
                      <a:stretch>
                        <a:fillRect/>
                      </a:stretch>
                    </p:blipFill>
                    <p:spPr bwMode="auto">
                      <a:xfrm>
                        <a:off x="680130" y="3689351"/>
                        <a:ext cx="1913904" cy="805492"/>
                      </a:xfrm>
                      <a:prstGeom prst="rect">
                        <a:avLst/>
                      </a:prstGeom>
                      <a:noFill/>
                    </p:spPr>
                  </p:pic>
                </p:oleObj>
              </mc:Fallback>
            </mc:AlternateContent>
          </a:graphicData>
        </a:graphic>
      </p:graphicFrame>
      <p:sp>
        <p:nvSpPr>
          <p:cNvPr id="15" name="Rectangle 14"/>
          <p:cNvSpPr/>
          <p:nvPr/>
        </p:nvSpPr>
        <p:spPr>
          <a:xfrm>
            <a:off x="354012" y="297307"/>
            <a:ext cx="11102113" cy="954107"/>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4.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S.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V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endParaRPr lang="en-US" sz="2800" dirty="0">
              <a:latin typeface="Times New Roman" panose="02020603050405020304" pitchFamily="18" charset="0"/>
              <a:cs typeface="Times New Roman" panose="02020603050405020304" pitchFamily="18" charset="0"/>
            </a:endParaRPr>
          </a:p>
        </p:txBody>
      </p:sp>
      <p:pic>
        <p:nvPicPr>
          <p:cNvPr id="16" name="Picture 15">
            <a:hlinkClick r:id="rId13" action="ppaction://hlinksldjump"/>
          </p:cNvPr>
          <p:cNvPicPr>
            <a:picLocks noChangeAspect="1"/>
          </p:cNvPicPr>
          <p:nvPr/>
        </p:nvPicPr>
        <p:blipFill>
          <a:blip r:embed="rId14"/>
          <a:stretch>
            <a:fillRect/>
          </a:stretch>
        </p:blipFill>
        <p:spPr>
          <a:xfrm>
            <a:off x="11009520" y="6368870"/>
            <a:ext cx="823031" cy="359695"/>
          </a:xfrm>
          <a:prstGeom prst="rect">
            <a:avLst/>
          </a:prstGeom>
        </p:spPr>
      </p:pic>
      <p:sp>
        <p:nvSpPr>
          <p:cNvPr id="18" name="Rectangle 17"/>
          <p:cNvSpPr/>
          <p:nvPr/>
        </p:nvSpPr>
        <p:spPr>
          <a:xfrm>
            <a:off x="2688071" y="3811535"/>
            <a:ext cx="453970" cy="523220"/>
          </a:xfrm>
          <a:prstGeom prst="rect">
            <a:avLst/>
          </a:prstGeom>
        </p:spPr>
        <p:txBody>
          <a:bodyPr wrap="none">
            <a:spAutoFit/>
          </a:bodyPr>
          <a:lstStyle/>
          <a:p>
            <a:r>
              <a:rPr lang="en-US" sz="2800" b="1" dirty="0">
                <a:solidFill>
                  <a:srgbClr val="00B050"/>
                </a:solidFill>
                <a:latin typeface="-apple-system"/>
              </a:rPr>
              <a:t>✓</a:t>
            </a:r>
            <a:endParaRPr lang="en-US" sz="2800" b="1" dirty="0">
              <a:solidFill>
                <a:srgbClr val="00B050"/>
              </a:solidFill>
            </a:endParaRPr>
          </a:p>
        </p:txBody>
      </p:sp>
      <p:sp>
        <p:nvSpPr>
          <p:cNvPr id="19" name="Rectangle 18"/>
          <p:cNvSpPr/>
          <p:nvPr/>
        </p:nvSpPr>
        <p:spPr>
          <a:xfrm>
            <a:off x="2688071" y="1404730"/>
            <a:ext cx="329449" cy="541636"/>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
        <p:nvSpPr>
          <p:cNvPr id="22" name="Rectangle 21"/>
          <p:cNvSpPr/>
          <p:nvPr/>
        </p:nvSpPr>
        <p:spPr>
          <a:xfrm>
            <a:off x="2688071" y="2135949"/>
            <a:ext cx="375184" cy="523220"/>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
        <p:nvSpPr>
          <p:cNvPr id="23" name="Rectangle 22"/>
          <p:cNvSpPr/>
          <p:nvPr/>
        </p:nvSpPr>
        <p:spPr>
          <a:xfrm>
            <a:off x="2688071" y="2871542"/>
            <a:ext cx="375184" cy="523220"/>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Tree>
    <p:extLst>
      <p:ext uri="{BB962C8B-B14F-4D97-AF65-F5344CB8AC3E}">
        <p14:creationId xmlns:p14="http://schemas.microsoft.com/office/powerpoint/2010/main" val="36877913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subTnLst>
                                    <p:audio>
                                      <p:cMediaNode vol="98000">
                                        <p:cTn display="0" masterRel="sameClick">
                                          <p:stCondLst>
                                            <p:cond evt="begin" delay="0">
                                              <p:tn val="22"/>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5"/>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14"/>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subTnLst>
                                    <p:audio>
                                      <p:cMediaNode>
                                        <p:cTn display="0" masterRel="sameClick">
                                          <p:stCondLst>
                                            <p:cond evt="begin" delay="0">
                                              <p:tn val="34"/>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nextCondLst>
                <p:cond evt="onClick" delay="0">
                  <p:tgtEl>
                    <p:spTgt spid="7"/>
                  </p:tgtEl>
                </p:cond>
              </p:nextCondLst>
            </p:seq>
          </p:childTnLst>
        </p:cTn>
      </p:par>
    </p:tnLst>
    <p:bldLst>
      <p:bldP spid="18" grpId="0"/>
      <p:bldP spid="19"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503" y="574767"/>
            <a:ext cx="10515600" cy="1776547"/>
          </a:xfrm>
        </p:spPr>
        <p:txBody>
          <a:bodyPr>
            <a:normAutofit fontScale="90000"/>
          </a:bodyPr>
          <a:lstStyle/>
          <a:p>
            <a:r>
              <a:rPr lang="en-US" sz="3100" b="1" dirty="0" err="1" smtClean="0">
                <a:latin typeface="Times New Roman" panose="02020603050405020304" pitchFamily="18" charset="0"/>
                <a:cs typeface="Times New Roman" panose="02020603050405020304" pitchFamily="18" charset="0"/>
              </a:rPr>
              <a:t>Câu</a:t>
            </a:r>
            <a:r>
              <a:rPr lang="en-US" sz="3100" b="1" dirty="0" smtClean="0">
                <a:latin typeface="Times New Roman" panose="02020603050405020304" pitchFamily="18" charset="0"/>
                <a:cs typeface="Times New Roman" panose="02020603050405020304" pitchFamily="18" charset="0"/>
              </a:rPr>
              <a:t> 5</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Một</a:t>
            </a:r>
            <a:r>
              <a:rPr lang="en-US" sz="3100" dirty="0" smtClean="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khối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Rubic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có</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hình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chóp</a:t>
            </a:r>
            <a:r>
              <a:rPr lang="en-US" sz="3100" dirty="0">
                <a:latin typeface="Times New Roman" panose="02020603050405020304" pitchFamily="18" charset="0"/>
                <a:cs typeface="Times New Roman" panose="02020603050405020304" pitchFamily="18" charset="0"/>
              </a:rPr>
              <a:t> tam </a:t>
            </a:r>
            <a:r>
              <a:rPr lang="en-US" sz="3100" dirty="0" err="1">
                <a:latin typeface="Times New Roman" panose="02020603050405020304" pitchFamily="18" charset="0"/>
                <a:cs typeface="Times New Roman" panose="02020603050405020304" pitchFamily="18" charset="0"/>
              </a:rPr>
              <a:t>giác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đều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Biết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chiều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cao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khoảng</a:t>
            </a:r>
            <a:r>
              <a:rPr lang="en-US" sz="3100" dirty="0">
                <a:latin typeface="Times New Roman" panose="02020603050405020304" pitchFamily="18" charset="0"/>
                <a:cs typeface="Times New Roman" panose="02020603050405020304" pitchFamily="18" charset="0"/>
              </a:rPr>
              <a:t> 5,88cm, </a:t>
            </a:r>
            <a:r>
              <a:rPr lang="en-US" sz="3100" dirty="0" err="1">
                <a:latin typeface="Times New Roman" panose="02020603050405020304" pitchFamily="18" charset="0"/>
                <a:cs typeface="Times New Roman" panose="02020603050405020304" pitchFamily="18" charset="0"/>
              </a:rPr>
              <a:t>thể</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tích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khối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Rubic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cs typeface="Times New Roman" panose="02020603050405020304" pitchFamily="18" charset="0"/>
              </a:rPr>
              <a:t> 44,002 cm </a:t>
            </a:r>
            <a:r>
              <a:rPr lang="en-US" sz="3100" dirty="0" smtClean="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Tính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diện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tích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đáy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khối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Rubic</a:t>
            </a:r>
            <a:r>
              <a:rPr lang="en-US" sz="3100" dirty="0">
                <a:latin typeface="Times New Roman" panose="02020603050405020304" pitchFamily="18" charset="0"/>
                <a:cs typeface="Times New Roman" panose="02020603050405020304" pitchFamily="18" charset="0"/>
              </a:rPr>
              <a:t>.</a:t>
            </a:r>
            <a:br>
              <a:rPr lang="en-US" sz="3100"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5503" y="4033247"/>
            <a:ext cx="10515600" cy="1761781"/>
          </a:xfrm>
        </p:spPr>
        <p:txBody>
          <a:bodyPr/>
          <a:lstStyle/>
          <a:p>
            <a:r>
              <a:rPr lang="en-US" dirty="0" err="1"/>
              <a:t>Diện</a:t>
            </a:r>
            <a:r>
              <a:rPr lang="en-US" dirty="0"/>
              <a:t> </a:t>
            </a:r>
            <a:r>
              <a:rPr lang="en-US" dirty="0" err="1"/>
              <a:t>tích</a:t>
            </a:r>
            <a:r>
              <a:rPr lang="en-US" dirty="0"/>
              <a:t> </a:t>
            </a:r>
            <a:r>
              <a:rPr lang="en-US" dirty="0" err="1"/>
              <a:t>đáy</a:t>
            </a:r>
            <a:r>
              <a:rPr lang="en-US" dirty="0"/>
              <a:t> </a:t>
            </a:r>
            <a:r>
              <a:rPr lang="en-US" dirty="0" err="1"/>
              <a:t>của</a:t>
            </a:r>
            <a:r>
              <a:rPr lang="en-US" dirty="0"/>
              <a:t> </a:t>
            </a:r>
            <a:r>
              <a:rPr lang="en-US" dirty="0" err="1"/>
              <a:t>khối</a:t>
            </a:r>
            <a:r>
              <a:rPr lang="en-US" dirty="0"/>
              <a:t> </a:t>
            </a:r>
            <a:r>
              <a:rPr lang="en-US" dirty="0" err="1"/>
              <a:t>Rubic</a:t>
            </a:r>
            <a:r>
              <a:rPr lang="en-US" dirty="0"/>
              <a:t>.</a:t>
            </a:r>
          </a:p>
          <a:p>
            <a:endParaRPr lang="en-US" dirty="0"/>
          </a:p>
          <a:p>
            <a:pPr marL="0" indent="0">
              <a:buNone/>
            </a:pPr>
            <a:r>
              <a:rPr lang="en-US" dirty="0"/>
              <a:t> </a:t>
            </a:r>
            <a:r>
              <a:rPr lang="en-US" dirty="0" smtClean="0"/>
              <a:t>                                             </a:t>
            </a:r>
            <a:r>
              <a:rPr lang="en-US" dirty="0" err="1" smtClean="0"/>
              <a:t>Suy</a:t>
            </a:r>
            <a:r>
              <a:rPr lang="en-US" dirty="0" smtClean="0"/>
              <a:t> </a:t>
            </a:r>
            <a:r>
              <a:rPr lang="en-US" dirty="0" err="1"/>
              <a:t>ra</a:t>
            </a:r>
            <a:r>
              <a:rPr lang="en-US" dirty="0"/>
              <a:t> </a:t>
            </a:r>
          </a:p>
        </p:txBody>
      </p:sp>
      <p:pic>
        <p:nvPicPr>
          <p:cNvPr id="11" name="Picture 10" descr="Đồ Chơi Rubik tam giác Qiyi Pyraminx Sticker - Rubik Giúp Phát Triển Trí  Não - Trò chơi trí tuệ Thương hiệu QiYi | Zalora.vn"/>
          <p:cNvPicPr/>
          <p:nvPr/>
        </p:nvPicPr>
        <p:blipFill rotWithShape="1">
          <a:blip r:embed="rId3" cstate="print">
            <a:extLst>
              <a:ext uri="{28A0092B-C50C-407E-A947-70E740481C1C}">
                <a14:useLocalDpi xmlns:a14="http://schemas.microsoft.com/office/drawing/2010/main" val="0"/>
              </a:ext>
            </a:extLst>
          </a:blip>
          <a:srcRect t="12057" r="2940"/>
          <a:stretch/>
        </p:blipFill>
        <p:spPr bwMode="auto">
          <a:xfrm>
            <a:off x="7738195" y="1681254"/>
            <a:ext cx="3262908" cy="22245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a:ext uri="{53640926-AAD7-44D8-BBD7-CCE9431645EC}">
              <a14:shadowObscured xmlns:a14="http://schemas.microsoft.com/office/drawing/2010/main"/>
            </a:ext>
          </a:extLst>
        </p:spPr>
      </p:pic>
      <p:graphicFrame>
        <p:nvGraphicFramePr>
          <p:cNvPr id="13" name="Object 12"/>
          <p:cNvGraphicFramePr>
            <a:graphicFrameLocks noChangeAspect="1"/>
          </p:cNvGraphicFramePr>
          <p:nvPr>
            <p:extLst>
              <p:ext uri="{D42A27DB-BD31-4B8C-83A1-F6EECF244321}">
                <p14:modId xmlns:p14="http://schemas.microsoft.com/office/powerpoint/2010/main" val="3012539087"/>
              </p:ext>
            </p:extLst>
          </p:nvPr>
        </p:nvGraphicFramePr>
        <p:xfrm>
          <a:off x="2263730" y="4755742"/>
          <a:ext cx="1785756" cy="1039286"/>
        </p:xfrm>
        <a:graphic>
          <a:graphicData uri="http://schemas.openxmlformats.org/presentationml/2006/ole">
            <mc:AlternateContent xmlns:mc="http://schemas.openxmlformats.org/markup-compatibility/2006">
              <mc:Choice xmlns:v="urn:schemas-microsoft-com:vml" Requires="v">
                <p:oleObj spid="_x0000_s4193" name="Equation" r:id="rId4" imgW="687236" imgH="399862" progId="Equation.DSMT4">
                  <p:embed/>
                </p:oleObj>
              </mc:Choice>
              <mc:Fallback>
                <p:oleObj name="Equation" r:id="rId4" imgW="687236" imgH="399862" progId="Equation.DSMT4">
                  <p:embed/>
                  <p:pic>
                    <p:nvPicPr>
                      <p:cNvPr id="0" name=""/>
                      <p:cNvPicPr/>
                      <p:nvPr/>
                    </p:nvPicPr>
                    <p:blipFill>
                      <a:blip r:embed="rId5"/>
                      <a:stretch>
                        <a:fillRect/>
                      </a:stretch>
                    </p:blipFill>
                    <p:spPr>
                      <a:xfrm>
                        <a:off x="2263730" y="4755742"/>
                        <a:ext cx="1785756" cy="1039286"/>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512484885"/>
              </p:ext>
            </p:extLst>
          </p:nvPr>
        </p:nvGraphicFramePr>
        <p:xfrm>
          <a:off x="5418313" y="4866716"/>
          <a:ext cx="4673206" cy="928312"/>
        </p:xfrm>
        <a:graphic>
          <a:graphicData uri="http://schemas.openxmlformats.org/presentationml/2006/ole">
            <mc:AlternateContent xmlns:mc="http://schemas.openxmlformats.org/markup-compatibility/2006">
              <mc:Choice xmlns:v="urn:schemas-microsoft-com:vml" Requires="v">
                <p:oleObj spid="_x0000_s4194" name="Equation" r:id="rId6" imgW="2109326" imgH="418937" progId="Equation.DSMT4">
                  <p:embed/>
                </p:oleObj>
              </mc:Choice>
              <mc:Fallback>
                <p:oleObj name="Equation" r:id="rId6" imgW="2109326" imgH="418937" progId="Equation.DSMT4">
                  <p:embed/>
                  <p:pic>
                    <p:nvPicPr>
                      <p:cNvPr id="0" name=""/>
                      <p:cNvPicPr/>
                      <p:nvPr/>
                    </p:nvPicPr>
                    <p:blipFill>
                      <a:blip r:embed="rId7"/>
                      <a:stretch>
                        <a:fillRect/>
                      </a:stretch>
                    </p:blipFill>
                    <p:spPr>
                      <a:xfrm>
                        <a:off x="5418313" y="4866716"/>
                        <a:ext cx="4673206" cy="928312"/>
                      </a:xfrm>
                      <a:prstGeom prst="rect">
                        <a:avLst/>
                      </a:prstGeom>
                    </p:spPr>
                  </p:pic>
                </p:oleObj>
              </mc:Fallback>
            </mc:AlternateContent>
          </a:graphicData>
        </a:graphic>
      </p:graphicFrame>
      <p:sp>
        <p:nvSpPr>
          <p:cNvPr id="15" name="Left Arrow 14">
            <a:hlinkClick r:id="rId8" action="ppaction://hlinksldjump"/>
          </p:cNvPr>
          <p:cNvSpPr/>
          <p:nvPr/>
        </p:nvSpPr>
        <p:spPr>
          <a:xfrm>
            <a:off x="10725758" y="6494928"/>
            <a:ext cx="690795" cy="1613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34965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4503"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684431855"/>
              </p:ext>
            </p:extLst>
          </p:nvPr>
        </p:nvGraphicFramePr>
        <p:xfrm>
          <a:off x="792163" y="1441450"/>
          <a:ext cx="1722437" cy="450850"/>
        </p:xfrm>
        <a:graphic>
          <a:graphicData uri="http://schemas.openxmlformats.org/presentationml/2006/ole">
            <mc:AlternateContent xmlns:mc="http://schemas.openxmlformats.org/markup-compatibility/2006">
              <mc:Choice xmlns:v="urn:schemas-microsoft-com:vml" Requires="v">
                <p:oleObj spid="_x0000_s6226" name="Equation" r:id="rId5" imgW="672840" imgH="203040" progId="Equation.DSMT4">
                  <p:embed/>
                </p:oleObj>
              </mc:Choice>
              <mc:Fallback>
                <p:oleObj name="Equation" r:id="rId5" imgW="672840" imgH="203040" progId="Equation.DSMT4">
                  <p:embed/>
                  <p:pic>
                    <p:nvPicPr>
                      <p:cNvPr id="5" name="Object 4"/>
                      <p:cNvPicPr>
                        <a:picLocks noChangeAspect="1" noChangeArrowheads="1"/>
                      </p:cNvPicPr>
                      <p:nvPr/>
                    </p:nvPicPr>
                    <p:blipFill>
                      <a:blip r:embed="rId6"/>
                      <a:srcRect/>
                      <a:stretch>
                        <a:fillRect/>
                      </a:stretch>
                    </p:blipFill>
                    <p:spPr bwMode="auto">
                      <a:xfrm>
                        <a:off x="792163" y="1441450"/>
                        <a:ext cx="1722437" cy="45085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43306147"/>
              </p:ext>
            </p:extLst>
          </p:nvPr>
        </p:nvGraphicFramePr>
        <p:xfrm>
          <a:off x="807243" y="2111278"/>
          <a:ext cx="1525534" cy="489047"/>
        </p:xfrm>
        <a:graphic>
          <a:graphicData uri="http://schemas.openxmlformats.org/presentationml/2006/ole">
            <mc:AlternateContent xmlns:mc="http://schemas.openxmlformats.org/markup-compatibility/2006">
              <mc:Choice xmlns:v="urn:schemas-microsoft-com:vml" Requires="v">
                <p:oleObj spid="_x0000_s6227" name="Equation" r:id="rId7" imgW="660240" imgH="203040" progId="Equation.DSMT4">
                  <p:embed/>
                </p:oleObj>
              </mc:Choice>
              <mc:Fallback>
                <p:oleObj name="Equation" r:id="rId7" imgW="660240" imgH="203040" progId="Equation.DSMT4">
                  <p:embed/>
                  <p:pic>
                    <p:nvPicPr>
                      <p:cNvPr id="6" name="Object 5"/>
                      <p:cNvPicPr/>
                      <p:nvPr/>
                    </p:nvPicPr>
                    <p:blipFill>
                      <a:blip r:embed="rId8"/>
                      <a:stretch>
                        <a:fillRect/>
                      </a:stretch>
                    </p:blipFill>
                    <p:spPr>
                      <a:xfrm>
                        <a:off x="807243" y="2111278"/>
                        <a:ext cx="1525534" cy="48904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03125225"/>
              </p:ext>
            </p:extLst>
          </p:nvPr>
        </p:nvGraphicFramePr>
        <p:xfrm>
          <a:off x="807243" y="3558585"/>
          <a:ext cx="1350962" cy="460375"/>
        </p:xfrm>
        <a:graphic>
          <a:graphicData uri="http://schemas.openxmlformats.org/presentationml/2006/ole">
            <mc:AlternateContent xmlns:mc="http://schemas.openxmlformats.org/markup-compatibility/2006">
              <mc:Choice xmlns:v="urn:schemas-microsoft-com:vml" Requires="v">
                <p:oleObj spid="_x0000_s6228" name="Equation" r:id="rId9" imgW="596880" imgH="203040" progId="Equation.DSMT4">
                  <p:embed/>
                </p:oleObj>
              </mc:Choice>
              <mc:Fallback>
                <p:oleObj name="Equation" r:id="rId9" imgW="596880" imgH="203040" progId="Equation.DSMT4">
                  <p:embed/>
                  <p:pic>
                    <p:nvPicPr>
                      <p:cNvPr id="7" name="Object 6"/>
                      <p:cNvPicPr/>
                      <p:nvPr/>
                    </p:nvPicPr>
                    <p:blipFill>
                      <a:blip r:embed="rId10"/>
                      <a:stretch>
                        <a:fillRect/>
                      </a:stretch>
                    </p:blipFill>
                    <p:spPr>
                      <a:xfrm>
                        <a:off x="807243" y="3558585"/>
                        <a:ext cx="1350962" cy="460375"/>
                      </a:xfrm>
                      <a:prstGeom prst="rect">
                        <a:avLst/>
                      </a:prstGeom>
                    </p:spPr>
                  </p:pic>
                </p:oleObj>
              </mc:Fallback>
            </mc:AlternateContent>
          </a:graphicData>
        </a:graphic>
      </p:graphicFrame>
      <p:sp>
        <p:nvSpPr>
          <p:cNvPr id="13" name="Rectangle 10"/>
          <p:cNvSpPr>
            <a:spLocks noChangeArrowheads="1"/>
          </p:cNvSpPr>
          <p:nvPr/>
        </p:nvSpPr>
        <p:spPr bwMode="auto">
          <a:xfrm>
            <a:off x="2158205" y="33954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458650336"/>
              </p:ext>
            </p:extLst>
          </p:nvPr>
        </p:nvGraphicFramePr>
        <p:xfrm>
          <a:off x="807243" y="2920208"/>
          <a:ext cx="1616075" cy="415925"/>
        </p:xfrm>
        <a:graphic>
          <a:graphicData uri="http://schemas.openxmlformats.org/presentationml/2006/ole">
            <mc:AlternateContent xmlns:mc="http://schemas.openxmlformats.org/markup-compatibility/2006">
              <mc:Choice xmlns:v="urn:schemas-microsoft-com:vml" Requires="v">
                <p:oleObj spid="_x0000_s6229" name="Equation" r:id="rId11" imgW="685800" imgH="203040" progId="Equation.DSMT4">
                  <p:embed/>
                </p:oleObj>
              </mc:Choice>
              <mc:Fallback>
                <p:oleObj name="Equation" r:id="rId11" imgW="685800" imgH="203040" progId="Equation.DSMT4">
                  <p:embed/>
                  <p:pic>
                    <p:nvPicPr>
                      <p:cNvPr id="14" name="Object 13"/>
                      <p:cNvPicPr>
                        <a:picLocks noChangeAspect="1" noChangeArrowheads="1"/>
                      </p:cNvPicPr>
                      <p:nvPr/>
                    </p:nvPicPr>
                    <p:blipFill>
                      <a:blip r:embed="rId12"/>
                      <a:srcRect/>
                      <a:stretch>
                        <a:fillRect/>
                      </a:stretch>
                    </p:blipFill>
                    <p:spPr bwMode="auto">
                      <a:xfrm>
                        <a:off x="807243" y="2920208"/>
                        <a:ext cx="1616075" cy="415925"/>
                      </a:xfrm>
                      <a:prstGeom prst="rect">
                        <a:avLst/>
                      </a:prstGeom>
                      <a:noFill/>
                    </p:spPr>
                  </p:pic>
                </p:oleObj>
              </mc:Fallback>
            </mc:AlternateContent>
          </a:graphicData>
        </a:graphic>
      </p:graphicFrame>
      <p:sp>
        <p:nvSpPr>
          <p:cNvPr id="15" name="Rectangle 14"/>
          <p:cNvSpPr/>
          <p:nvPr/>
        </p:nvSpPr>
        <p:spPr>
          <a:xfrm>
            <a:off x="354012" y="297307"/>
            <a:ext cx="11102113" cy="954107"/>
          </a:xfrm>
          <a:prstGeom prst="rect">
            <a:avLst/>
          </a:prstGeom>
        </p:spPr>
        <p:txBody>
          <a:bodyPr wrap="square">
            <a:spAutoFit/>
          </a:bodyPr>
          <a:lstStyle/>
          <a:p>
            <a:pPr lvl="0"/>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6</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800" dirty="0" err="1"/>
              <a:t>Hình</a:t>
            </a:r>
            <a:r>
              <a:rPr lang="en-US" sz="2800" dirty="0"/>
              <a:t> </a:t>
            </a:r>
            <a:r>
              <a:rPr lang="en-US" sz="2800" dirty="0" err="1"/>
              <a:t>chóp</a:t>
            </a:r>
            <a:r>
              <a:rPr lang="en-US" sz="2800" dirty="0"/>
              <a:t> tam </a:t>
            </a:r>
            <a:r>
              <a:rPr lang="en-US" sz="2800" dirty="0" err="1"/>
              <a:t>giác</a:t>
            </a:r>
            <a:r>
              <a:rPr lang="en-US" sz="2800" dirty="0"/>
              <a:t> </a:t>
            </a:r>
            <a:r>
              <a:rPr lang="en-US" sz="2800" dirty="0" err="1"/>
              <a:t>đều</a:t>
            </a:r>
            <a:r>
              <a:rPr lang="en-US" sz="2800" dirty="0"/>
              <a:t> </a:t>
            </a:r>
            <a:r>
              <a:rPr lang="en-US" sz="2800" dirty="0" err="1"/>
              <a:t>có</a:t>
            </a:r>
            <a:r>
              <a:rPr lang="en-US" sz="2800" dirty="0"/>
              <a:t> </a:t>
            </a:r>
            <a:r>
              <a:rPr lang="en-US" sz="2800" dirty="0" err="1"/>
              <a:t>diện</a:t>
            </a:r>
            <a:r>
              <a:rPr lang="en-US" sz="2800" dirty="0"/>
              <a:t> </a:t>
            </a:r>
            <a:r>
              <a:rPr lang="en-US" sz="2800" dirty="0" err="1"/>
              <a:t>tích</a:t>
            </a:r>
            <a:r>
              <a:rPr lang="en-US" sz="2800" dirty="0"/>
              <a:t> </a:t>
            </a:r>
            <a:r>
              <a:rPr lang="en-US" sz="2800" dirty="0" err="1"/>
              <a:t>đáy</a:t>
            </a:r>
            <a:r>
              <a:rPr lang="en-US" sz="2800" dirty="0"/>
              <a:t> </a:t>
            </a:r>
            <a:r>
              <a:rPr lang="en-US" sz="2800" dirty="0" err="1"/>
              <a:t>là</a:t>
            </a:r>
            <a:r>
              <a:rPr lang="en-US" sz="2800" dirty="0"/>
              <a:t> 30cm</a:t>
            </a:r>
            <a:r>
              <a:rPr lang="en-US" sz="2800" baseline="30000" dirty="0"/>
              <a:t>2</a:t>
            </a:r>
            <a:r>
              <a:rPr lang="en-US" sz="2800" dirty="0"/>
              <a:t>, </a:t>
            </a:r>
            <a:r>
              <a:rPr lang="en-US" sz="2800" dirty="0" err="1"/>
              <a:t>mỗi</a:t>
            </a:r>
            <a:r>
              <a:rPr lang="en-US" sz="2800" dirty="0"/>
              <a:t> </a:t>
            </a:r>
            <a:r>
              <a:rPr lang="en-US" sz="2800" dirty="0" err="1"/>
              <a:t>mặt</a:t>
            </a:r>
            <a:r>
              <a:rPr lang="en-US" sz="2800" dirty="0"/>
              <a:t> </a:t>
            </a:r>
            <a:r>
              <a:rPr lang="en-US" sz="2800" dirty="0" err="1"/>
              <a:t>bên</a:t>
            </a:r>
            <a:r>
              <a:rPr lang="en-US" sz="2800" dirty="0"/>
              <a:t> </a:t>
            </a:r>
            <a:r>
              <a:rPr lang="en-US" sz="2800" dirty="0" err="1"/>
              <a:t>có</a:t>
            </a:r>
            <a:r>
              <a:rPr lang="en-US" sz="2800" dirty="0"/>
              <a:t> </a:t>
            </a:r>
            <a:r>
              <a:rPr lang="en-US" sz="2800" dirty="0" err="1"/>
              <a:t>diện</a:t>
            </a:r>
            <a:r>
              <a:rPr lang="en-US" sz="2800" dirty="0"/>
              <a:t> </a:t>
            </a:r>
            <a:r>
              <a:rPr lang="en-US" sz="2800" dirty="0" err="1"/>
              <a:t>tích</a:t>
            </a:r>
            <a:r>
              <a:rPr lang="en-US" sz="2800" dirty="0"/>
              <a:t> 42cm</a:t>
            </a:r>
            <a:r>
              <a:rPr lang="en-US" sz="2800" baseline="30000" dirty="0"/>
              <a:t>2</a:t>
            </a:r>
            <a:r>
              <a:rPr lang="en-US" sz="2800" dirty="0"/>
              <a:t> </a:t>
            </a:r>
            <a:r>
              <a:rPr lang="en-US" sz="2800" dirty="0" err="1"/>
              <a:t>có</a:t>
            </a:r>
            <a:r>
              <a:rPr lang="en-US" sz="2800" dirty="0"/>
              <a:t> </a:t>
            </a:r>
            <a:r>
              <a:rPr lang="en-US" sz="2800" dirty="0" err="1"/>
              <a:t>diện</a:t>
            </a:r>
            <a:r>
              <a:rPr lang="en-US" sz="2800" dirty="0"/>
              <a:t> </a:t>
            </a:r>
            <a:r>
              <a:rPr lang="en-US" sz="2800" dirty="0" err="1"/>
              <a:t>tích</a:t>
            </a:r>
            <a:r>
              <a:rPr lang="en-US" sz="2800" dirty="0"/>
              <a:t> </a:t>
            </a:r>
            <a:r>
              <a:rPr lang="en-US" sz="2800" dirty="0" err="1"/>
              <a:t>toàn</a:t>
            </a:r>
            <a:r>
              <a:rPr lang="en-US" sz="2800" dirty="0"/>
              <a:t> </a:t>
            </a:r>
            <a:r>
              <a:rPr lang="en-US" sz="2800" dirty="0" err="1"/>
              <a:t>phần</a:t>
            </a:r>
            <a:r>
              <a:rPr lang="en-US" sz="2800" dirty="0"/>
              <a:t> </a:t>
            </a:r>
            <a:r>
              <a:rPr lang="en-US" sz="2800" dirty="0" err="1" smtClean="0"/>
              <a:t>là</a:t>
            </a:r>
            <a:r>
              <a:rPr lang="en-US" sz="2800" dirty="0" smtClean="0"/>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15">
            <a:hlinkClick r:id="rId13" action="ppaction://hlinksldjump"/>
          </p:cNvPr>
          <p:cNvPicPr>
            <a:picLocks noChangeAspect="1"/>
          </p:cNvPicPr>
          <p:nvPr/>
        </p:nvPicPr>
        <p:blipFill>
          <a:blip r:embed="rId14"/>
          <a:stretch>
            <a:fillRect/>
          </a:stretch>
        </p:blipFill>
        <p:spPr>
          <a:xfrm>
            <a:off x="11009520" y="6368870"/>
            <a:ext cx="823031" cy="359695"/>
          </a:xfrm>
          <a:prstGeom prst="rect">
            <a:avLst/>
          </a:prstGeom>
        </p:spPr>
      </p:pic>
      <p:sp>
        <p:nvSpPr>
          <p:cNvPr id="18" name="Rectangle 17"/>
          <p:cNvSpPr/>
          <p:nvPr/>
        </p:nvSpPr>
        <p:spPr>
          <a:xfrm>
            <a:off x="2688071" y="2866560"/>
            <a:ext cx="45397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B050"/>
                </a:solidFill>
                <a:effectLst/>
                <a:uLnTx/>
                <a:uFillTx/>
                <a:latin typeface="-apple-system"/>
                <a:ea typeface="+mn-ea"/>
                <a:cs typeface="+mn-cs"/>
              </a:rPr>
              <a:t>✓</a:t>
            </a:r>
            <a:endParaRPr kumimoji="0" lang="en-US" sz="2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9" name="Rectangle 18"/>
          <p:cNvSpPr/>
          <p:nvPr/>
        </p:nvSpPr>
        <p:spPr>
          <a:xfrm>
            <a:off x="2688071" y="1404730"/>
            <a:ext cx="329449" cy="5416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pple-system"/>
                <a:ea typeface="+mn-ea"/>
                <a:cs typeface="+mn-cs"/>
              </a:rPr>
              <a:t>☓</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2" name="Rectangle 21"/>
          <p:cNvSpPr/>
          <p:nvPr/>
        </p:nvSpPr>
        <p:spPr>
          <a:xfrm>
            <a:off x="2688071" y="2135949"/>
            <a:ext cx="37518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pple-system"/>
                <a:ea typeface="+mn-ea"/>
                <a:cs typeface="+mn-cs"/>
              </a:rPr>
              <a:t>☓</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3" name="Rectangle 22"/>
          <p:cNvSpPr/>
          <p:nvPr/>
        </p:nvSpPr>
        <p:spPr>
          <a:xfrm>
            <a:off x="2688071" y="3494041"/>
            <a:ext cx="37518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pple-system"/>
                <a:ea typeface="+mn-ea"/>
                <a:cs typeface="+mn-cs"/>
              </a:rPr>
              <a:t>☓</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6437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subTnLst>
                                    <p:audio>
                                      <p:cMediaNode vol="100000">
                                        <p:cTn display="0" masterRel="sameClick">
                                          <p:stCondLst>
                                            <p:cond evt="begin" delay="0">
                                              <p:tn val="2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subTnLst>
                                    <p:audio>
                                      <p:cMediaNode vol="100000">
                                        <p:cTn display="0" masterRel="sameClick">
                                          <p:stCondLst>
                                            <p:cond evt="begin" delay="0">
                                              <p:tn val="2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14"/>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subTnLst>
                                    <p:audio>
                                      <p:cMediaNode vol="100000">
                                        <p:cTn display="0" masterRel="sameClick">
                                          <p:stCondLst>
                                            <p:cond evt="begin" delay="0">
                                              <p:tn val="34"/>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
                  </p:tgtEl>
                </p:cond>
              </p:nextCondLst>
            </p:seq>
          </p:childTnLst>
        </p:cTn>
      </p:par>
    </p:tnLst>
    <p:bldLst>
      <p:bldP spid="18" grpId="0"/>
      <p:bldP spid="19"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7211235" y="322492"/>
            <a:ext cx="4420540" cy="2878225"/>
          </a:xfrm>
          <a:prstGeom prst="rect">
            <a:avLst/>
          </a:prstGeom>
        </p:spPr>
      </p:pic>
      <p:grpSp>
        <p:nvGrpSpPr>
          <p:cNvPr id="8" name="Group 7"/>
          <p:cNvGrpSpPr/>
          <p:nvPr/>
        </p:nvGrpSpPr>
        <p:grpSpPr>
          <a:xfrm>
            <a:off x="340515" y="349386"/>
            <a:ext cx="6696075" cy="2246769"/>
            <a:chOff x="340515" y="349386"/>
            <a:chExt cx="6696075" cy="2246769"/>
          </a:xfrm>
        </p:grpSpPr>
        <p:pic>
          <p:nvPicPr>
            <p:cNvPr id="9" name="Picture 8"/>
            <p:cNvPicPr>
              <a:picLocks noChangeAspect="1"/>
            </p:cNvPicPr>
            <p:nvPr/>
          </p:nvPicPr>
          <p:blipFill>
            <a:blip r:embed="rId4"/>
            <a:stretch>
              <a:fillRect/>
            </a:stretch>
          </p:blipFill>
          <p:spPr>
            <a:xfrm>
              <a:off x="340515" y="349386"/>
              <a:ext cx="600075" cy="581025"/>
            </a:xfrm>
            <a:prstGeom prst="rect">
              <a:avLst/>
            </a:prstGeom>
          </p:spPr>
        </p:pic>
        <p:sp>
          <p:nvSpPr>
            <p:cNvPr id="10" name="Rectangle 9"/>
            <p:cNvSpPr/>
            <p:nvPr/>
          </p:nvSpPr>
          <p:spPr>
            <a:xfrm>
              <a:off x="940590" y="349386"/>
              <a:ext cx="6096000" cy="2246769"/>
            </a:xfrm>
            <a:prstGeom prst="rect">
              <a:avLst/>
            </a:prstGeom>
          </p:spPr>
          <p:txBody>
            <a:bodyPr>
              <a:spAutoFit/>
            </a:bodyPr>
            <a:lstStyle/>
            <a:p>
              <a:pPr algn="just"/>
              <a:r>
                <a:rPr lang="en-US" sz="2800" dirty="0" smtClean="0">
                  <a:latin typeface="+mj-lt"/>
                </a:rPr>
                <a:t>a) </a:t>
              </a:r>
              <a:r>
                <a:rPr lang="vi-VN" sz="2800" dirty="0" smtClean="0">
                  <a:latin typeface="+mj-lt"/>
                </a:rPr>
                <a:t>Bạn </a:t>
              </a:r>
              <a:r>
                <a:rPr lang="vi-VN" sz="2800" dirty="0">
                  <a:latin typeface="+mj-lt"/>
                </a:rPr>
                <a:t>Mai cần dán giấy bóng kính màu xung quanh một chiếc lồng đèn hình chóp tam giác đều với kích thước như hình bên. Hỏi diện tích giấy mà Mai cần là bao nhiêu?</a:t>
              </a:r>
              <a:endParaRPr lang="en-US" sz="2800" dirty="0">
                <a:latin typeface="+mj-lt"/>
              </a:endParaRPr>
            </a:p>
          </p:txBody>
        </p:sp>
      </p:grpSp>
      <p:sp>
        <p:nvSpPr>
          <p:cNvPr id="11" name="Rectangle 10"/>
          <p:cNvSpPr/>
          <p:nvPr/>
        </p:nvSpPr>
        <p:spPr>
          <a:xfrm>
            <a:off x="940590" y="3775916"/>
            <a:ext cx="6096000" cy="2677656"/>
          </a:xfrm>
          <a:prstGeom prst="rect">
            <a:avLst/>
          </a:prstGeom>
        </p:spPr>
        <p:txBody>
          <a:bodyPr>
            <a:spAutoFit/>
          </a:bodyPr>
          <a:lstStyle/>
          <a:p>
            <a:pPr>
              <a:spcBef>
                <a:spcPts val="300"/>
              </a:spcBef>
              <a:spcAft>
                <a:spcPts val="300"/>
              </a:spcAft>
            </a:pPr>
            <a:r>
              <a:rPr lang="en-US" sz="2800" dirty="0" smtClean="0">
                <a:solidFill>
                  <a:srgbClr val="333333"/>
                </a:solidFill>
                <a:latin typeface="Times New Roman" panose="02020603050405020304" pitchFamily="18" charset="0"/>
                <a:ea typeface="Times New Roman" panose="02020603050405020304" pitchFamily="18" charset="0"/>
              </a:rPr>
              <a:t>b) </a:t>
            </a:r>
            <a:r>
              <a:rPr lang="en-US" sz="2800" dirty="0" err="1" smtClean="0">
                <a:solidFill>
                  <a:srgbClr val="333333"/>
                </a:solidFill>
                <a:latin typeface="Times New Roman" panose="02020603050405020304" pitchFamily="18" charset="0"/>
                <a:ea typeface="Times New Roman" panose="02020603050405020304" pitchFamily="18" charset="0"/>
              </a:rPr>
              <a:t>Bạn</a:t>
            </a:r>
            <a:r>
              <a:rPr lang="en-US" sz="2800" dirty="0" smtClean="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Hùng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dùng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một</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cái</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gàu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hình</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chóp</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tứ</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giác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đều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để</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múc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nước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đổ</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vào</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một</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thùng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chứa</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hình</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lăng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trụ</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có</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cùng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diện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tích</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đáy</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và</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chiều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cao</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như</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hình</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bên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Hãy</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dự</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đoán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xem</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bạn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Hùng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phải</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đổ</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bao</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nhiêu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gàu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thì</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nước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đầy</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thùng</a:t>
            </a:r>
            <a:endParaRPr lang="en-US" sz="2800" dirty="0">
              <a:effectLst/>
              <a:latin typeface="Times New Roman" panose="02020603050405020304" pitchFamily="18" charset="0"/>
              <a:ea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7211235" y="3775916"/>
            <a:ext cx="4420540" cy="2337501"/>
          </a:xfrm>
          <a:prstGeom prst="rect">
            <a:avLst/>
          </a:prstGeom>
        </p:spPr>
      </p:pic>
      <p:sp>
        <p:nvSpPr>
          <p:cNvPr id="14" name="Right Arrow 13">
            <a:hlinkClick r:id="rId6" action="ppaction://hlinksldjump"/>
          </p:cNvPr>
          <p:cNvSpPr/>
          <p:nvPr/>
        </p:nvSpPr>
        <p:spPr>
          <a:xfrm>
            <a:off x="10829109" y="6583680"/>
            <a:ext cx="470262" cy="156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66029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7211235" y="322492"/>
            <a:ext cx="4380544" cy="3154654"/>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41666" y="3180648"/>
                <a:ext cx="12150334" cy="3286028"/>
              </a:xfrm>
              <a:prstGeom prst="rect">
                <a:avLst/>
              </a:prstGeom>
              <a:noFill/>
            </p:spPr>
            <p:txBody>
              <a:bodyPr wrap="square" rtlCol="0">
                <a:spAutoFit/>
              </a:bodyPr>
              <a:lstStyle/>
              <a:p>
                <a:r>
                  <a:rPr lang="en-US" b="0" i="0" dirty="0" smtClean="0">
                    <a:solidFill>
                      <a:srgbClr val="000000"/>
                    </a:solidFill>
                    <a:effectLst/>
                    <a:latin typeface="Roboto"/>
                  </a:rPr>
                  <a:t> </a:t>
                </a:r>
                <a:r>
                  <a:rPr lang="en-US" sz="2800" b="1" i="0" dirty="0" err="1" smtClean="0">
                    <a:solidFill>
                      <a:srgbClr val="000000"/>
                    </a:solidFill>
                    <a:effectLst/>
                    <a:latin typeface="Times New Roman" panose="02020603050405020304" pitchFamily="18" charset="0"/>
                    <a:cs typeface="Times New Roman" panose="02020603050405020304" pitchFamily="18" charset="0"/>
                  </a:rPr>
                  <a:t>Trả</a:t>
                </a:r>
                <a:r>
                  <a:rPr lang="en-US" sz="2800" b="1" i="0" dirty="0" smtClean="0">
                    <a:solidFill>
                      <a:srgbClr val="000000"/>
                    </a:solidFill>
                    <a:effectLst/>
                    <a:latin typeface="Times New Roman" panose="02020603050405020304" pitchFamily="18" charset="0"/>
                    <a:cs typeface="Times New Roman" panose="02020603050405020304" pitchFamily="18" charset="0"/>
                  </a:rPr>
                  <a:t> </a:t>
                </a:r>
                <a:r>
                  <a:rPr lang="en-US" sz="2800" b="1" i="0" dirty="0" err="1" smtClean="0">
                    <a:solidFill>
                      <a:srgbClr val="000000"/>
                    </a:solidFill>
                    <a:effectLst/>
                    <a:latin typeface="Times New Roman" panose="02020603050405020304" pitchFamily="18" charset="0"/>
                    <a:cs typeface="Times New Roman" panose="02020603050405020304" pitchFamily="18" charset="0"/>
                  </a:rPr>
                  <a:t>lời</a:t>
                </a:r>
                <a:r>
                  <a:rPr lang="en-US" sz="2800" b="1" i="0" dirty="0" smtClean="0">
                    <a:solidFill>
                      <a:srgbClr val="000000"/>
                    </a:solidFill>
                    <a:effectLst/>
                    <a:latin typeface="Times New Roman" panose="02020603050405020304" pitchFamily="18" charset="0"/>
                    <a:cs typeface="Times New Roman" panose="02020603050405020304" pitchFamily="18" charset="0"/>
                  </a:rPr>
                  <a:t>:</a:t>
                </a:r>
              </a:p>
              <a:p>
                <a:r>
                  <a:rPr lang="en-US" sz="2800" b="0" i="0" dirty="0" err="1" smtClean="0">
                    <a:solidFill>
                      <a:srgbClr val="000000"/>
                    </a:solidFill>
                    <a:effectLst/>
                    <a:latin typeface="Times New Roman" panose="02020603050405020304" pitchFamily="18" charset="0"/>
                    <a:cs typeface="Times New Roman" panose="02020603050405020304" pitchFamily="18" charset="0"/>
                  </a:rPr>
                  <a:t>Diện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tích</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giấy</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mà</a:t>
                </a:r>
                <a:r>
                  <a:rPr lang="en-US" sz="2800" b="0" i="0" dirty="0" smtClean="0">
                    <a:solidFill>
                      <a:srgbClr val="000000"/>
                    </a:solidFill>
                    <a:effectLst/>
                    <a:latin typeface="Times New Roman" panose="02020603050405020304" pitchFamily="18" charset="0"/>
                    <a:cs typeface="Times New Roman" panose="02020603050405020304" pitchFamily="18" charset="0"/>
                  </a:rPr>
                  <a:t> Mai </a:t>
                </a:r>
                <a:r>
                  <a:rPr lang="en-US" sz="2800" b="0" i="0" dirty="0" err="1" smtClean="0">
                    <a:solidFill>
                      <a:srgbClr val="000000"/>
                    </a:solidFill>
                    <a:effectLst/>
                    <a:latin typeface="Times New Roman" panose="02020603050405020304" pitchFamily="18" charset="0"/>
                    <a:cs typeface="Times New Roman" panose="02020603050405020304" pitchFamily="18" charset="0"/>
                  </a:rPr>
                  <a:t>cần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dùng</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là</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diện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tích</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tất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cả</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các</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mặt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bên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hình</a:t>
                </a:r>
                <a:r>
                  <a:rPr lang="en-US" sz="2800" b="0" i="0" dirty="0" smtClean="0">
                    <a:solidFill>
                      <a:srgbClr val="000000"/>
                    </a:solidFill>
                    <a:effectLst/>
                    <a:latin typeface="Times New Roman" panose="02020603050405020304" pitchFamily="18" charset="0"/>
                    <a:cs typeface="Times New Roman" panose="02020603050405020304" pitchFamily="18" charset="0"/>
                  </a:rPr>
                  <a:t> tam </a:t>
                </a:r>
                <a:r>
                  <a:rPr lang="en-US" sz="2800" b="0" i="0" dirty="0" err="1" smtClean="0">
                    <a:solidFill>
                      <a:srgbClr val="000000"/>
                    </a:solidFill>
                    <a:effectLst/>
                    <a:latin typeface="Times New Roman" panose="02020603050405020304" pitchFamily="18" charset="0"/>
                    <a:cs typeface="Times New Roman" panose="02020603050405020304" pitchFamily="18" charset="0"/>
                  </a:rPr>
                  <a:t>giác</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của</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chiếc</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lồng</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đèn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hình</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chóp</a:t>
                </a:r>
                <a:r>
                  <a:rPr lang="en-US" sz="2800" b="0" i="0" dirty="0" smtClean="0">
                    <a:solidFill>
                      <a:srgbClr val="000000"/>
                    </a:solidFill>
                    <a:effectLst/>
                    <a:latin typeface="Times New Roman" panose="02020603050405020304" pitchFamily="18" charset="0"/>
                    <a:cs typeface="Times New Roman" panose="02020603050405020304" pitchFamily="18" charset="0"/>
                  </a:rPr>
                  <a:t> tam </a:t>
                </a:r>
                <a:r>
                  <a:rPr lang="en-US" sz="2800" b="0" i="0" dirty="0" err="1" smtClean="0">
                    <a:solidFill>
                      <a:srgbClr val="000000"/>
                    </a:solidFill>
                    <a:effectLst/>
                    <a:latin typeface="Times New Roman" panose="02020603050405020304" pitchFamily="18" charset="0"/>
                    <a:cs typeface="Times New Roman" panose="02020603050405020304" pitchFamily="18" charset="0"/>
                  </a:rPr>
                  <a:t>giác</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đều</a:t>
                </a:r>
                <a:r>
                  <a:rPr lang="en-US" sz="2800" b="0" i="0" dirty="0" smtClean="0">
                    <a:solidFill>
                      <a:srgbClr val="000000"/>
                    </a:solidFill>
                    <a:effectLst/>
                    <a:latin typeface="Times New Roman" panose="02020603050405020304" pitchFamily="18" charset="0"/>
                    <a:cs typeface="Times New Roman" panose="02020603050405020304" pitchFamily="18" charset="0"/>
                  </a:rPr>
                  <a:t>.</a:t>
                </a:r>
              </a:p>
              <a:p>
                <a:r>
                  <a:rPr lang="en-US" sz="2800" b="0" i="0" dirty="0" err="1" smtClean="0">
                    <a:solidFill>
                      <a:srgbClr val="000000"/>
                    </a:solidFill>
                    <a:effectLst/>
                    <a:latin typeface="Times New Roman" panose="02020603050405020304" pitchFamily="18" charset="0"/>
                    <a:cs typeface="Times New Roman" panose="02020603050405020304" pitchFamily="18" charset="0"/>
                  </a:rPr>
                  <a:t>Diện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tích</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mặt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đáy</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của</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chiếc</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lồng</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đèn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đó</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là</a:t>
                </a:r>
                <a:r>
                  <a:rPr lang="en-US" sz="2800" b="0" i="0" dirty="0" smtClean="0">
                    <a:solidFill>
                      <a:srgbClr val="000000"/>
                    </a:solidFill>
                    <a:effectLst/>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cs typeface="Times New Roman" panose="02020603050405020304" pitchFamily="18" charset="0"/>
                          </a:rPr>
                        </m:ctrlPr>
                      </m:fPr>
                      <m:num>
                        <m:r>
                          <a:rPr lang="en-US" sz="2800" b="0" i="1" smtClean="0">
                            <a:solidFill>
                              <a:srgbClr val="000000"/>
                            </a:solidFill>
                            <a:effectLst/>
                            <a:latin typeface="Cambria Math" panose="02040503050406030204" pitchFamily="18" charset="0"/>
                            <a:cs typeface="Times New Roman" panose="02020603050405020304" pitchFamily="18" charset="0"/>
                          </a:rPr>
                          <m:t>1</m:t>
                        </m:r>
                      </m:num>
                      <m:den>
                        <m:r>
                          <a:rPr lang="en-US" sz="2800" b="0" i="1" smtClean="0">
                            <a:solidFill>
                              <a:srgbClr val="000000"/>
                            </a:solidFill>
                            <a:effectLst/>
                            <a:latin typeface="Cambria Math" panose="02040503050406030204" pitchFamily="18" charset="0"/>
                            <a:cs typeface="Times New Roman" panose="02020603050405020304" pitchFamily="18" charset="0"/>
                          </a:rPr>
                          <m:t>2</m:t>
                        </m:r>
                      </m:den>
                    </m:f>
                  </m:oMath>
                </a14:m>
                <a:r>
                  <a:rPr lang="en-US" sz="2800" b="0" i="0" dirty="0" smtClean="0">
                    <a:solidFill>
                      <a:srgbClr val="000000"/>
                    </a:solidFill>
                    <a:effectLst/>
                    <a:latin typeface="Times New Roman" panose="02020603050405020304" pitchFamily="18" charset="0"/>
                    <a:cs typeface="Times New Roman" panose="02020603050405020304" pitchFamily="18" charset="0"/>
                  </a:rPr>
                  <a:t>.13,9.16=111,2  (cm</a:t>
                </a:r>
                <a:r>
                  <a:rPr lang="en-US" sz="2800" b="0" i="0" baseline="30000" dirty="0" smtClean="0">
                    <a:solidFill>
                      <a:srgbClr val="000000"/>
                    </a:solidFill>
                    <a:effectLst/>
                    <a:latin typeface="Times New Roman" panose="02020603050405020304" pitchFamily="18" charset="0"/>
                    <a:cs typeface="Times New Roman" panose="02020603050405020304" pitchFamily="18" charset="0"/>
                  </a:rPr>
                  <a:t>2</a:t>
                </a:r>
                <a:r>
                  <a:rPr lang="en-US" sz="2800" b="0" i="0" dirty="0" smtClean="0">
                    <a:solidFill>
                      <a:srgbClr val="000000"/>
                    </a:solidFill>
                    <a:effectLst/>
                    <a:latin typeface="Times New Roman" panose="02020603050405020304" pitchFamily="18" charset="0"/>
                    <a:cs typeface="Times New Roman" panose="02020603050405020304" pitchFamily="18" charset="0"/>
                  </a:rPr>
                  <a:t>).</a:t>
                </a:r>
              </a:p>
              <a:p>
                <a:r>
                  <a:rPr lang="en-US" sz="2800" b="0" i="0" dirty="0" err="1" smtClean="0">
                    <a:solidFill>
                      <a:srgbClr val="000000"/>
                    </a:solidFill>
                    <a:effectLst/>
                    <a:latin typeface="Times New Roman" panose="02020603050405020304" pitchFamily="18" charset="0"/>
                    <a:cs typeface="Times New Roman" panose="02020603050405020304" pitchFamily="18" charset="0"/>
                  </a:rPr>
                  <a:t>Diện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tích</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một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mặt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bên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của</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chiếc</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lồng</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đèn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đó</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là</a:t>
                </a:r>
                <a:r>
                  <a:rPr lang="en-US" sz="2800" b="0" i="0" dirty="0" smtClean="0">
                    <a:solidFill>
                      <a:srgbClr val="000000"/>
                    </a:solidFill>
                    <a:effectLst/>
                    <a:latin typeface="Times New Roman" panose="02020603050405020304" pitchFamily="18" charset="0"/>
                    <a:cs typeface="Times New Roman" panose="02020603050405020304" pitchFamily="18" charset="0"/>
                  </a:rPr>
                  <a:t>: 12.10.16=8012.10.16=80  (cm</a:t>
                </a:r>
                <a:r>
                  <a:rPr lang="en-US" sz="2800" b="0" i="0" baseline="30000" dirty="0" smtClean="0">
                    <a:solidFill>
                      <a:srgbClr val="000000"/>
                    </a:solidFill>
                    <a:effectLst/>
                    <a:latin typeface="Times New Roman" panose="02020603050405020304" pitchFamily="18" charset="0"/>
                    <a:cs typeface="Times New Roman" panose="02020603050405020304" pitchFamily="18" charset="0"/>
                  </a:rPr>
                  <a:t>2</a:t>
                </a:r>
                <a:r>
                  <a:rPr lang="en-US" sz="2800" b="0" i="0" dirty="0" smtClean="0">
                    <a:solidFill>
                      <a:srgbClr val="000000"/>
                    </a:solidFill>
                    <a:effectLst/>
                    <a:latin typeface="Times New Roman" panose="02020603050405020304" pitchFamily="18" charset="0"/>
                    <a:cs typeface="Times New Roman" panose="02020603050405020304" pitchFamily="18" charset="0"/>
                  </a:rPr>
                  <a:t>).</a:t>
                </a:r>
              </a:p>
              <a:p>
                <a:r>
                  <a:rPr lang="en-US" sz="2800" b="0" i="0" dirty="0" err="1" smtClean="0">
                    <a:solidFill>
                      <a:srgbClr val="000000"/>
                    </a:solidFill>
                    <a:effectLst/>
                    <a:latin typeface="Times New Roman" panose="02020603050405020304" pitchFamily="18" charset="0"/>
                    <a:cs typeface="Times New Roman" panose="02020603050405020304" pitchFamily="18" charset="0"/>
                  </a:rPr>
                  <a:t>Diện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tích</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ba</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mặt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bên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của</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chiếc</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lồng</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đèn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đó</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là</a:t>
                </a:r>
                <a:r>
                  <a:rPr lang="en-US" sz="2800" b="0" i="0" dirty="0" smtClean="0">
                    <a:solidFill>
                      <a:srgbClr val="000000"/>
                    </a:solidFill>
                    <a:effectLst/>
                    <a:latin typeface="Times New Roman" panose="02020603050405020304" pitchFamily="18" charset="0"/>
                    <a:cs typeface="Times New Roman" panose="02020603050405020304" pitchFamily="18" charset="0"/>
                  </a:rPr>
                  <a:t>: 3.80 = 240 (cm</a:t>
                </a:r>
                <a:r>
                  <a:rPr lang="en-US" sz="2800" b="0" i="0" baseline="30000" dirty="0" smtClean="0">
                    <a:solidFill>
                      <a:srgbClr val="000000"/>
                    </a:solidFill>
                    <a:effectLst/>
                    <a:latin typeface="Times New Roman" panose="02020603050405020304" pitchFamily="18" charset="0"/>
                    <a:cs typeface="Times New Roman" panose="02020603050405020304" pitchFamily="18" charset="0"/>
                  </a:rPr>
                  <a:t>2</a:t>
                </a:r>
                <a:r>
                  <a:rPr lang="en-US" sz="2800" b="0" i="0" dirty="0" smtClean="0">
                    <a:solidFill>
                      <a:srgbClr val="000000"/>
                    </a:solidFill>
                    <a:effectLst/>
                    <a:latin typeface="Times New Roman" panose="02020603050405020304" pitchFamily="18" charset="0"/>
                    <a:cs typeface="Times New Roman" panose="02020603050405020304" pitchFamily="18" charset="0"/>
                  </a:rPr>
                  <a:t>).</a:t>
                </a:r>
              </a:p>
              <a:p>
                <a:r>
                  <a:rPr lang="en-US" sz="2800" b="0" i="0" dirty="0" err="1" smtClean="0">
                    <a:solidFill>
                      <a:srgbClr val="000000"/>
                    </a:solidFill>
                    <a:effectLst/>
                    <a:latin typeface="Times New Roman" panose="02020603050405020304" pitchFamily="18" charset="0"/>
                    <a:cs typeface="Times New Roman" panose="02020603050405020304" pitchFamily="18" charset="0"/>
                  </a:rPr>
                  <a:t>Diện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tích</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giấy</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mà</a:t>
                </a:r>
                <a:r>
                  <a:rPr lang="en-US" sz="2800" b="0" i="0" dirty="0" smtClean="0">
                    <a:solidFill>
                      <a:srgbClr val="000000"/>
                    </a:solidFill>
                    <a:effectLst/>
                    <a:latin typeface="Times New Roman" panose="02020603050405020304" pitchFamily="18" charset="0"/>
                    <a:cs typeface="Times New Roman" panose="02020603050405020304" pitchFamily="18" charset="0"/>
                  </a:rPr>
                  <a:t> Mai </a:t>
                </a:r>
                <a:r>
                  <a:rPr lang="en-US" sz="2800" b="0" i="0" dirty="0" err="1" smtClean="0">
                    <a:solidFill>
                      <a:srgbClr val="000000"/>
                    </a:solidFill>
                    <a:effectLst/>
                    <a:latin typeface="Times New Roman" panose="02020603050405020304" pitchFamily="18" charset="0"/>
                    <a:cs typeface="Times New Roman" panose="02020603050405020304" pitchFamily="18" charset="0"/>
                  </a:rPr>
                  <a:t>cần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là</a:t>
                </a:r>
                <a:r>
                  <a:rPr lang="en-US" sz="2800" b="0" i="0" dirty="0" smtClean="0">
                    <a:solidFill>
                      <a:srgbClr val="000000"/>
                    </a:solidFill>
                    <a:effectLst/>
                    <a:latin typeface="Times New Roman" panose="02020603050405020304" pitchFamily="18" charset="0"/>
                    <a:cs typeface="Times New Roman" panose="02020603050405020304" pitchFamily="18" charset="0"/>
                  </a:rPr>
                  <a:t>: 111,2 + 240 = 351,2 (cm</a:t>
                </a:r>
                <a:r>
                  <a:rPr lang="en-US" sz="2800" b="0" i="0" baseline="30000" dirty="0" smtClean="0">
                    <a:solidFill>
                      <a:srgbClr val="000000"/>
                    </a:solidFill>
                    <a:effectLst/>
                    <a:latin typeface="Times New Roman" panose="02020603050405020304" pitchFamily="18" charset="0"/>
                    <a:cs typeface="Times New Roman" panose="02020603050405020304" pitchFamily="18" charset="0"/>
                  </a:rPr>
                  <a:t>2</a:t>
                </a:r>
                <a:r>
                  <a:rPr lang="en-US" sz="2800" b="0" i="0" dirty="0" smtClean="0">
                    <a:solidFill>
                      <a:srgbClr val="000000"/>
                    </a:solidFill>
                    <a:effectLst/>
                    <a:latin typeface="Times New Roman" panose="02020603050405020304" pitchFamily="18" charset="0"/>
                    <a:cs typeface="Times New Roman" panose="02020603050405020304" pitchFamily="18" charset="0"/>
                  </a:rPr>
                  <a:t>).</a:t>
                </a: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1666" y="3180648"/>
                <a:ext cx="12150334" cy="3286028"/>
              </a:xfrm>
              <a:prstGeom prst="rect">
                <a:avLst/>
              </a:prstGeom>
              <a:blipFill>
                <a:blip r:embed="rId4"/>
                <a:stretch>
                  <a:fillRect l="-1054" t="-2041" b="-4267"/>
                </a:stretch>
              </a:blipFill>
            </p:spPr>
            <p:txBody>
              <a:bodyPr/>
              <a:lstStyle/>
              <a:p>
                <a:r>
                  <a:rPr lang="en-US">
                    <a:noFill/>
                  </a:rPr>
                  <a:t> </a:t>
                </a:r>
              </a:p>
            </p:txBody>
          </p:sp>
        </mc:Fallback>
      </mc:AlternateContent>
      <p:grpSp>
        <p:nvGrpSpPr>
          <p:cNvPr id="3" name="Group 2"/>
          <p:cNvGrpSpPr/>
          <p:nvPr/>
        </p:nvGrpSpPr>
        <p:grpSpPr>
          <a:xfrm>
            <a:off x="340515" y="349386"/>
            <a:ext cx="6696075" cy="2246769"/>
            <a:chOff x="340515" y="349386"/>
            <a:chExt cx="6696075" cy="2246769"/>
          </a:xfrm>
        </p:grpSpPr>
        <p:pic>
          <p:nvPicPr>
            <p:cNvPr id="9" name="Picture 8"/>
            <p:cNvPicPr>
              <a:picLocks noChangeAspect="1"/>
            </p:cNvPicPr>
            <p:nvPr/>
          </p:nvPicPr>
          <p:blipFill>
            <a:blip r:embed="rId5"/>
            <a:stretch>
              <a:fillRect/>
            </a:stretch>
          </p:blipFill>
          <p:spPr>
            <a:xfrm>
              <a:off x="340515" y="349386"/>
              <a:ext cx="600075" cy="581025"/>
            </a:xfrm>
            <a:prstGeom prst="rect">
              <a:avLst/>
            </a:prstGeom>
          </p:spPr>
        </p:pic>
        <p:sp>
          <p:nvSpPr>
            <p:cNvPr id="2" name="Rectangle 1"/>
            <p:cNvSpPr/>
            <p:nvPr/>
          </p:nvSpPr>
          <p:spPr>
            <a:xfrm>
              <a:off x="940590" y="349386"/>
              <a:ext cx="6096000" cy="2246769"/>
            </a:xfrm>
            <a:prstGeom prst="rect">
              <a:avLst/>
            </a:prstGeom>
          </p:spPr>
          <p:txBody>
            <a:bodyPr>
              <a:spAutoFit/>
            </a:bodyPr>
            <a:lstStyle/>
            <a:p>
              <a:pPr algn="just"/>
              <a:r>
                <a:rPr lang="vi-VN" sz="2800" dirty="0">
                  <a:latin typeface="+mj-lt"/>
                </a:rPr>
                <a:t>Bạn Mai cần dán giấy bóng kính màu xung quanh một chiếc lồng đèn hình chóp tam giác đều với kích thước như hình bên. Hỏi diện tích giấy mà Mai cần là bao nhiêu?</a:t>
              </a:r>
              <a:endParaRPr lang="en-US" sz="2800" dirty="0">
                <a:latin typeface="+mj-lt"/>
              </a:endParaRPr>
            </a:p>
          </p:txBody>
        </p:sp>
      </p:grpSp>
    </p:spTree>
    <p:extLst>
      <p:ext uri="{BB962C8B-B14F-4D97-AF65-F5344CB8AC3E}">
        <p14:creationId xmlns:p14="http://schemas.microsoft.com/office/powerpoint/2010/main" val="35795027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208054" y="1704404"/>
            <a:ext cx="4983945" cy="3337076"/>
          </a:xfrm>
          <a:prstGeom prst="rect">
            <a:avLst/>
          </a:prstGeom>
        </p:spPr>
      </p:pic>
      <p:sp>
        <p:nvSpPr>
          <p:cNvPr id="6" name="Rectangle 5"/>
          <p:cNvSpPr/>
          <p:nvPr/>
        </p:nvSpPr>
        <p:spPr>
          <a:xfrm>
            <a:off x="166138" y="3256880"/>
            <a:ext cx="6884353" cy="1384995"/>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104276" y="284138"/>
            <a:ext cx="12087723" cy="3113037"/>
            <a:chOff x="104276" y="284138"/>
            <a:chExt cx="12087723" cy="3113037"/>
          </a:xfrm>
        </p:grpSpPr>
        <p:sp>
          <p:nvSpPr>
            <p:cNvPr id="4" name="Rectangle 3"/>
            <p:cNvSpPr/>
            <p:nvPr/>
          </p:nvSpPr>
          <p:spPr>
            <a:xfrm>
              <a:off x="419402" y="442520"/>
              <a:ext cx="11772597" cy="2954655"/>
            </a:xfrm>
            <a:prstGeom prst="rect">
              <a:avLst/>
            </a:prstGeom>
          </p:spPr>
          <p:txBody>
            <a:bodyPr wrap="square">
              <a:spAutoFit/>
            </a:bodyPr>
            <a:lstStyle/>
            <a:p>
              <a:r>
                <a:rPr lang="vi-VN" sz="2800" dirty="0">
                  <a:latin typeface="+mj-lt"/>
                </a:rPr>
                <a:t>Nam làm một chiếc hộp hình chóp tứ giác đều như Hình la, sau đó Nam trải các mặt của chiếc hộp với các số đo đã cho như Hình 1b. Hãy cho biết</a:t>
              </a:r>
              <a:r>
                <a:rPr lang="vi-VN" sz="2800" dirty="0" smtClean="0">
                  <a:latin typeface="+mj-lt"/>
                </a:rPr>
                <a:t>:</a:t>
              </a:r>
              <a:endParaRPr lang="vi-VN" sz="2800" dirty="0">
                <a:latin typeface="+mj-lt"/>
              </a:endParaRPr>
            </a:p>
            <a:p>
              <a:pPr marL="342900" indent="-342900">
                <a:buFont typeface="+mj-lt"/>
                <a:buAutoNum type="alphaLcParenR"/>
              </a:pPr>
              <a:r>
                <a:rPr lang="vi-VN" sz="2800" dirty="0" smtClean="0">
                  <a:latin typeface="+mj-lt"/>
                </a:rPr>
                <a:t>Hình </a:t>
              </a:r>
              <a:r>
                <a:rPr lang="vi-VN" sz="2800" dirty="0">
                  <a:latin typeface="+mj-lt"/>
                </a:rPr>
                <a:t>này có bao nhiêu mặt bên. </a:t>
              </a:r>
              <a:endParaRPr lang="en-US" sz="2800" dirty="0" smtClean="0">
                <a:latin typeface="+mj-lt"/>
              </a:endParaRPr>
            </a:p>
            <a:p>
              <a:pPr marL="342900" indent="-342900">
                <a:buFont typeface="+mj-lt"/>
                <a:buAutoNum type="alphaLcParenR"/>
              </a:pPr>
              <a:r>
                <a:rPr lang="vi-VN" sz="2800" dirty="0" smtClean="0">
                  <a:latin typeface="+mj-lt"/>
                </a:rPr>
                <a:t>Diện </a:t>
              </a:r>
              <a:r>
                <a:rPr lang="vi-VN" sz="2800" dirty="0">
                  <a:latin typeface="+mj-lt"/>
                </a:rPr>
                <a:t>tích của mỗi mặt bên</a:t>
              </a:r>
              <a:r>
                <a:rPr lang="vi-VN" sz="2800" dirty="0" smtClean="0">
                  <a:latin typeface="+mj-lt"/>
                </a:rPr>
                <a:t>.</a:t>
              </a:r>
              <a:endParaRPr lang="vi-VN" sz="2800" dirty="0">
                <a:latin typeface="+mj-lt"/>
              </a:endParaRPr>
            </a:p>
            <a:p>
              <a:pPr marL="342900" indent="-342900">
                <a:buFont typeface="+mj-lt"/>
                <a:buAutoNum type="alphaLcParenR"/>
              </a:pPr>
              <a:r>
                <a:rPr lang="vi-VN" sz="2800" i="1" dirty="0" smtClean="0">
                  <a:latin typeface="+mj-lt"/>
                </a:rPr>
                <a:t> </a:t>
              </a:r>
              <a:r>
                <a:rPr lang="vi-VN" sz="2800" i="1" dirty="0">
                  <a:latin typeface="+mj-lt"/>
                </a:rPr>
                <a:t>Diện tích của tất cả mặt các bên</a:t>
              </a:r>
              <a:r>
                <a:rPr lang="vi-VN" sz="2800" i="1" dirty="0" smtClean="0">
                  <a:latin typeface="+mj-lt"/>
                </a:rPr>
                <a:t>.</a:t>
              </a:r>
              <a:endParaRPr lang="vi-VN" sz="2800" dirty="0">
                <a:latin typeface="+mj-lt"/>
              </a:endParaRPr>
            </a:p>
            <a:p>
              <a:pPr marL="342900" indent="-342900">
                <a:buFont typeface="+mj-lt"/>
                <a:buAutoNum type="alphaLcParenR"/>
              </a:pPr>
              <a:r>
                <a:rPr lang="vi-VN" sz="2800" dirty="0" smtClean="0">
                  <a:latin typeface="+mj-lt"/>
                </a:rPr>
                <a:t> </a:t>
              </a:r>
              <a:r>
                <a:rPr lang="vi-VN" sz="2800" dirty="0">
                  <a:latin typeface="+mj-lt"/>
                </a:rPr>
                <a:t>Diện tích đáy của hình này.</a:t>
              </a:r>
              <a:endParaRPr lang="en-US" sz="2800" dirty="0" smtClean="0">
                <a:latin typeface="+mj-lt"/>
              </a:endParaRPr>
            </a:p>
            <a:p>
              <a:pPr marL="342900" indent="-342900">
                <a:buAutoNum type="alphaLcParenR"/>
              </a:pPr>
              <a:endParaRPr lang="en-US" dirty="0"/>
            </a:p>
          </p:txBody>
        </p:sp>
        <p:pic>
          <p:nvPicPr>
            <p:cNvPr id="8" name="Picture 7"/>
            <p:cNvPicPr>
              <a:picLocks noChangeAspect="1"/>
            </p:cNvPicPr>
            <p:nvPr/>
          </p:nvPicPr>
          <p:blipFill>
            <a:blip r:embed="rId3"/>
            <a:stretch>
              <a:fillRect/>
            </a:stretch>
          </p:blipFill>
          <p:spPr>
            <a:xfrm>
              <a:off x="104276" y="284138"/>
              <a:ext cx="447619" cy="466667"/>
            </a:xfrm>
            <a:prstGeom prst="rect">
              <a:avLst/>
            </a:prstGeom>
          </p:spPr>
        </p:pic>
      </p:grpSp>
      <p:sp>
        <p:nvSpPr>
          <p:cNvPr id="10" name="Text Box 4"/>
          <p:cNvSpPr txBox="1"/>
          <p:nvPr/>
        </p:nvSpPr>
        <p:spPr>
          <a:xfrm>
            <a:off x="166138" y="4773706"/>
            <a:ext cx="5979168" cy="1437829"/>
          </a:xfrm>
          <a:prstGeom prst="rect">
            <a:avLst/>
          </a:prstGeom>
          <a:solidFill>
            <a:schemeClr val="accent2">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300"/>
              </a:spcBef>
              <a:spcAft>
                <a:spcPts val="300"/>
              </a:spcAft>
            </a:pPr>
            <a:r>
              <a:rPr lang="en-US" sz="2800" b="1" i="1" dirty="0" err="1">
                <a:solidFill>
                  <a:srgbClr val="FF0000"/>
                </a:solidFill>
                <a:effectLst/>
                <a:latin typeface="Times New Roman" panose="02020603050405020304" pitchFamily="18" charset="0"/>
                <a:ea typeface="Times New Roman" panose="02020603050405020304" pitchFamily="18" charset="0"/>
              </a:rPr>
              <a:t>Diện</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tích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xung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quanh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của</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hình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chóp</a:t>
            </a:r>
            <a:r>
              <a:rPr lang="en-US" sz="2800" b="1" i="1" dirty="0">
                <a:solidFill>
                  <a:srgbClr val="FF0000"/>
                </a:solidFill>
                <a:effectLst/>
                <a:latin typeface="Times New Roman" panose="02020603050405020304" pitchFamily="18" charset="0"/>
                <a:ea typeface="Times New Roman" panose="02020603050405020304" pitchFamily="18" charset="0"/>
              </a:rPr>
              <a:t> tam </a:t>
            </a:r>
            <a:r>
              <a:rPr lang="en-US" sz="2800" b="1" i="1" dirty="0" err="1">
                <a:solidFill>
                  <a:srgbClr val="FF0000"/>
                </a:solidFill>
                <a:effectLst/>
                <a:latin typeface="Times New Roman" panose="02020603050405020304" pitchFamily="18" charset="0"/>
                <a:ea typeface="Times New Roman" panose="02020603050405020304" pitchFamily="18" charset="0"/>
              </a:rPr>
              <a:t>giác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đều</a:t>
            </a:r>
            <a:r>
              <a:rPr lang="en-US" sz="2800" b="1" i="1" dirty="0">
                <a:solidFill>
                  <a:srgbClr val="FF0000"/>
                </a:solidFill>
                <a:effectLst/>
                <a:latin typeface="Times New Roman" panose="02020603050405020304" pitchFamily="18" charset="0"/>
                <a:ea typeface="Times New Roman" panose="02020603050405020304" pitchFamily="18" charset="0"/>
              </a:rPr>
              <a:t> ( </a:t>
            </a:r>
            <a:r>
              <a:rPr lang="en-US" sz="2800" b="1" i="1" dirty="0" err="1">
                <a:solidFill>
                  <a:srgbClr val="FF0000"/>
                </a:solidFill>
                <a:effectLst/>
                <a:latin typeface="Times New Roman" panose="02020603050405020304" pitchFamily="18" charset="0"/>
                <a:ea typeface="Times New Roman" panose="02020603050405020304" pitchFamily="18" charset="0"/>
              </a:rPr>
              <a:t>hình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chóp</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tứ</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giác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đều</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bằng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tổng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diện</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tích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mặt</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bên</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1" name="Text Box 4"/>
          <p:cNvSpPr txBox="1"/>
          <p:nvPr/>
        </p:nvSpPr>
        <p:spPr>
          <a:xfrm>
            <a:off x="166138" y="4982711"/>
            <a:ext cx="5979168" cy="1019818"/>
          </a:xfrm>
          <a:prstGeom prst="rect">
            <a:avLst/>
          </a:prstGeom>
          <a:solidFill>
            <a:schemeClr val="accent2">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300"/>
              </a:spcBef>
              <a:spcAft>
                <a:spcPts val="300"/>
              </a:spcAft>
            </a:pPr>
            <a:r>
              <a:rPr lang="en-US" sz="2800" dirty="0" err="1" smtClean="0">
                <a:effectLst/>
                <a:latin typeface="Times New Roman" panose="02020603050405020304" pitchFamily="18" charset="0"/>
                <a:ea typeface="Times New Roman" panose="02020603050405020304" pitchFamily="18" charset="0"/>
              </a:rPr>
              <a:t>S</a:t>
            </a:r>
            <a:r>
              <a:rPr lang="en-US" sz="2800" dirty="0" err="1" smtClean="0">
                <a:latin typeface="Times New Roman" panose="02020603050405020304" pitchFamily="18" charset="0"/>
                <a:ea typeface="Times New Roman" panose="02020603050405020304" pitchFamily="18" charset="0"/>
              </a:rPr>
              <a:t>xq</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hình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chóp</a:t>
            </a:r>
            <a:r>
              <a:rPr lang="en-US" sz="2800" dirty="0" smtClean="0">
                <a:latin typeface="Times New Roman" panose="02020603050405020304" pitchFamily="18" charset="0"/>
                <a:ea typeface="Times New Roman" panose="02020603050405020304" pitchFamily="18" charset="0"/>
              </a:rPr>
              <a:t> tam </a:t>
            </a:r>
            <a:r>
              <a:rPr lang="en-US" sz="2800" dirty="0" err="1" smtClean="0">
                <a:latin typeface="Times New Roman" panose="02020603050405020304" pitchFamily="18" charset="0"/>
                <a:ea typeface="Times New Roman" panose="02020603050405020304" pitchFamily="18" charset="0"/>
              </a:rPr>
              <a:t>giác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đều</a:t>
            </a:r>
            <a:r>
              <a:rPr lang="en-US" sz="2800" dirty="0" smtClean="0">
                <a:latin typeface="Times New Roman" panose="02020603050405020304" pitchFamily="18" charset="0"/>
                <a:ea typeface="Times New Roman" panose="02020603050405020304" pitchFamily="18" charset="0"/>
              </a:rPr>
              <a:t> =3.S</a:t>
            </a:r>
            <a:r>
              <a:rPr lang="en-US" sz="2800" baseline="-25000" dirty="0" smtClean="0">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baseline="-25000" dirty="0" err="1" smtClean="0">
                <a:latin typeface="Times New Roman" panose="02020603050405020304" pitchFamily="18" charset="0"/>
                <a:ea typeface="Times New Roman" panose="02020603050405020304" pitchFamily="18" charset="0"/>
              </a:rPr>
              <a:t>bên</a:t>
            </a:r>
            <a:endParaRPr lang="en-US" sz="2800" baseline="-250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dirty="0" err="1">
                <a:latin typeface="Times New Roman" panose="02020603050405020304" pitchFamily="18" charset="0"/>
                <a:ea typeface="Times New Roman" panose="02020603050405020304" pitchFamily="18" charset="0"/>
              </a:rPr>
              <a:t>Sxq</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chóp</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tứ</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đều</a:t>
            </a:r>
            <a:r>
              <a:rPr lang="en-US" sz="2800" dirty="0">
                <a:latin typeface="Times New Roman" panose="02020603050405020304" pitchFamily="18" charset="0"/>
                <a:ea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rPr>
              <a:t>=4.S</a:t>
            </a:r>
            <a:r>
              <a:rPr lang="en-US" sz="2800" baseline="-25000" dirty="0" smtClean="0">
                <a:latin typeface="Times New Roman" panose="02020603050405020304" pitchFamily="18" charset="0"/>
                <a:ea typeface="Times New Roman" panose="02020603050405020304" pitchFamily="18" charset="0"/>
              </a:rPr>
              <a:t>mặt</a:t>
            </a:r>
            <a:r>
              <a:rPr lang="en-US" sz="2800" dirty="0" smtClean="0">
                <a:latin typeface="Times New Roman" panose="02020603050405020304" pitchFamily="18" charset="0"/>
                <a:ea typeface="Times New Roman" panose="02020603050405020304" pitchFamily="18" charset="0"/>
              </a:rPr>
              <a:t> </a:t>
            </a:r>
            <a:r>
              <a:rPr lang="en-US" sz="2800" baseline="-25000" dirty="0" err="1">
                <a:latin typeface="Times New Roman" panose="02020603050405020304" pitchFamily="18" charset="0"/>
                <a:ea typeface="Times New Roman" panose="02020603050405020304" pitchFamily="18" charset="0"/>
              </a:rPr>
              <a:t>bên</a:t>
            </a:r>
            <a:endParaRPr lang="en-US" sz="2800" baseline="30000" dirty="0">
              <a:latin typeface="Times New Roman" panose="02020603050405020304" pitchFamily="18" charset="0"/>
              <a:ea typeface="Times New Roman" panose="02020603050405020304" pitchFamily="18" charset="0"/>
            </a:endParaRPr>
          </a:p>
          <a:p>
            <a:pPr marL="0" marR="0" algn="just">
              <a:spcBef>
                <a:spcPts val="300"/>
              </a:spcBef>
              <a:spcAft>
                <a:spcPts val="300"/>
              </a:spcAft>
            </a:pPr>
            <a:endParaRPr lang="en-US" sz="2800" baseline="30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026178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grpId="1" nodeType="clickEffect">
                                  <p:stCondLst>
                                    <p:cond delay="0"/>
                                  </p:stCondLst>
                                  <p:childTnLst>
                                    <p:anim calcmode="lin" valueType="num">
                                      <p:cBhvr additive="base">
                                        <p:cTn id="14" dur="500"/>
                                        <p:tgtEl>
                                          <p:spTgt spid="6"/>
                                        </p:tgtEl>
                                        <p:attrNameLst>
                                          <p:attrName>ppt_y</p:attrName>
                                        </p:attrNameLst>
                                      </p:cBhvr>
                                      <p:tavLst>
                                        <p:tav tm="0">
                                          <p:val>
                                            <p:strVal val="#ppt_y"/>
                                          </p:val>
                                        </p:tav>
                                        <p:tav tm="100000">
                                          <p:val>
                                            <p:strVal val="#ppt_y+#ppt_h*1.125000"/>
                                          </p:val>
                                        </p:tav>
                                      </p:tavLst>
                                    </p:anim>
                                    <p:animEffect transition="out" filter="wipe(down)">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64" presetClass="path" presetSubtype="0" accel="50000" decel="50000" fill="hold" grpId="1" nodeType="withEffect">
                                  <p:stCondLst>
                                    <p:cond delay="0"/>
                                  </p:stCondLst>
                                  <p:childTnLst>
                                    <p:animMotion origin="layout" path="M -4.16667E-6 4.07407E-6 L -4.16667E-6 -0.25 " pathEditMode="relative" rAng="0" ptsTypes="AA">
                                      <p:cBhvr>
                                        <p:cTn id="18" dur="2000" fill="hold"/>
                                        <p:tgtEl>
                                          <p:spTgt spid="10"/>
                                        </p:tgtEl>
                                        <p:attrNameLst>
                                          <p:attrName>ppt_x</p:attrName>
                                          <p:attrName>ppt_y</p:attrName>
                                        </p:attrNameLst>
                                      </p:cBhvr>
                                      <p:rCtr x="0" y="-12500"/>
                                    </p:animMotion>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animBg="1"/>
      <p:bldP spid="10" grpId="1"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p:nvPr/>
        </p:nvSpPr>
        <p:spPr>
          <a:xfrm>
            <a:off x="452205" y="1047970"/>
            <a:ext cx="9966960" cy="1062944"/>
          </a:xfrm>
          <a:prstGeom prst="rect">
            <a:avLst/>
          </a:prstGeom>
          <a:solidFill>
            <a:schemeClr val="accent2">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300"/>
              </a:spcBef>
              <a:spcAft>
                <a:spcPts val="300"/>
              </a:spcAft>
            </a:pPr>
            <a:r>
              <a:rPr lang="en-US" sz="2800" b="1" i="1" dirty="0" err="1">
                <a:solidFill>
                  <a:srgbClr val="FF0000"/>
                </a:solidFill>
                <a:effectLst/>
                <a:latin typeface="Times New Roman" panose="02020603050405020304" pitchFamily="18" charset="0"/>
                <a:ea typeface="Times New Roman" panose="02020603050405020304" pitchFamily="18" charset="0"/>
              </a:rPr>
              <a:t>Diện</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tích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xung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quanh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của</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hình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chóp</a:t>
            </a:r>
            <a:r>
              <a:rPr lang="en-US" sz="2800" b="1" i="1" dirty="0">
                <a:solidFill>
                  <a:srgbClr val="FF0000"/>
                </a:solidFill>
                <a:effectLst/>
                <a:latin typeface="Times New Roman" panose="02020603050405020304" pitchFamily="18" charset="0"/>
                <a:ea typeface="Times New Roman" panose="02020603050405020304" pitchFamily="18" charset="0"/>
              </a:rPr>
              <a:t> tam </a:t>
            </a:r>
            <a:r>
              <a:rPr lang="en-US" sz="2800" b="1" i="1" dirty="0" err="1">
                <a:solidFill>
                  <a:srgbClr val="FF0000"/>
                </a:solidFill>
                <a:effectLst/>
                <a:latin typeface="Times New Roman" panose="02020603050405020304" pitchFamily="18" charset="0"/>
                <a:ea typeface="Times New Roman" panose="02020603050405020304" pitchFamily="18" charset="0"/>
              </a:rPr>
              <a:t>giác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đều</a:t>
            </a:r>
            <a:r>
              <a:rPr lang="en-US" sz="2800" b="1" i="1" dirty="0">
                <a:solidFill>
                  <a:srgbClr val="FF0000"/>
                </a:solidFill>
                <a:effectLst/>
                <a:latin typeface="Times New Roman" panose="02020603050405020304" pitchFamily="18" charset="0"/>
                <a:ea typeface="Times New Roman" panose="02020603050405020304" pitchFamily="18" charset="0"/>
              </a:rPr>
              <a:t> ( </a:t>
            </a:r>
            <a:r>
              <a:rPr lang="en-US" sz="2800" b="1" i="1" dirty="0" err="1">
                <a:solidFill>
                  <a:srgbClr val="FF0000"/>
                </a:solidFill>
                <a:effectLst/>
                <a:latin typeface="Times New Roman" panose="02020603050405020304" pitchFamily="18" charset="0"/>
                <a:ea typeface="Times New Roman" panose="02020603050405020304" pitchFamily="18" charset="0"/>
              </a:rPr>
              <a:t>hình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chóp</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tứ</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giác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đều</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bằng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tổng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diện</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tích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mặt</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bên</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335023" y="5201151"/>
            <a:ext cx="10567852" cy="1423467"/>
          </a:xfrm>
          <a:prstGeom prst="rect">
            <a:avLst/>
          </a:prstGeom>
        </p:spPr>
        <p:txBody>
          <a:bodyPr wrap="square">
            <a:spAutoFit/>
          </a:bodyPr>
          <a:lstStyle/>
          <a:p>
            <a:pPr>
              <a:spcBef>
                <a:spcPts val="300"/>
              </a:spcBef>
              <a:spcAft>
                <a:spcPts val="300"/>
              </a:spcAft>
            </a:pPr>
            <a:r>
              <a:rPr lang="en-US" sz="2800" b="1" u="sng" dirty="0" err="1">
                <a:solidFill>
                  <a:srgbClr val="FF0000"/>
                </a:solidFill>
                <a:latin typeface="Times New Roman" panose="02020603050405020304" pitchFamily="18" charset="0"/>
                <a:ea typeface="Times New Roman" panose="02020603050405020304" pitchFamily="18" charset="0"/>
              </a:rPr>
              <a:t>Chú</a:t>
            </a:r>
            <a:r>
              <a:rPr lang="en-US" sz="2800" b="1" u="sng" dirty="0">
                <a:solidFill>
                  <a:srgbClr val="FF0000"/>
                </a:solidFill>
                <a:latin typeface="Times New Roman" panose="02020603050405020304" pitchFamily="18" charset="0"/>
                <a:ea typeface="Times New Roman" panose="02020603050405020304" pitchFamily="18" charset="0"/>
              </a:rPr>
              <a:t> ý</a:t>
            </a:r>
            <a:r>
              <a:rPr lang="en-US" b="1" u="sng" dirty="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chóp</a:t>
            </a:r>
            <a:r>
              <a:rPr lang="en-US" sz="2800" dirty="0">
                <a:latin typeface="Times New Roman" panose="02020603050405020304" pitchFamily="18" charset="0"/>
                <a:ea typeface="Times New Roman" panose="02020603050405020304" pitchFamily="18" charset="0"/>
              </a:rPr>
              <a:t> tam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đều</a:t>
            </a: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chóp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tổng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đáy</a:t>
            </a:r>
            <a:endParaRPr lang="en-US" sz="2800" dirty="0">
              <a:latin typeface="Times New Roman" panose="02020603050405020304" pitchFamily="18" charset="0"/>
              <a:ea typeface="Times New Roman" panose="02020603050405020304" pitchFamily="18" charset="0"/>
            </a:endParaRPr>
          </a:p>
          <a:p>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a:t>
            </a:r>
            <a:r>
              <a:rPr lang="en-US" sz="2800" b="1" baseline="-25000" dirty="0" err="1">
                <a:latin typeface="Times New Roman" panose="02020603050405020304" pitchFamily="18" charset="0"/>
                <a:ea typeface="Calibri" panose="020F0502020204030204" pitchFamily="34" charset="0"/>
              </a:rPr>
              <a:t>tp</a:t>
            </a:r>
            <a:r>
              <a:rPr lang="en-US" sz="2800" b="1" baseline="-25000" dirty="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S</a:t>
            </a:r>
            <a:r>
              <a:rPr lang="en-US" sz="2800" b="1" baseline="-25000" dirty="0" err="1" smtClean="0">
                <a:latin typeface="Times New Roman" panose="02020603050405020304" pitchFamily="18" charset="0"/>
                <a:ea typeface="Calibri" panose="020F0502020204030204" pitchFamily="34" charset="0"/>
              </a:rPr>
              <a:t>xq</a:t>
            </a:r>
            <a:r>
              <a:rPr lang="en-US" sz="2800" b="1" baseline="-25000"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a:t>
            </a:r>
            <a:r>
              <a:rPr lang="en-US" sz="2800" b="1" baseline="-25000" dirty="0" err="1">
                <a:latin typeface="Times New Roman" panose="02020603050405020304" pitchFamily="18" charset="0"/>
                <a:ea typeface="Calibri" panose="020F0502020204030204" pitchFamily="34" charset="0"/>
              </a:rPr>
              <a:t>đáy</a:t>
            </a:r>
            <a:endParaRPr lang="en-US" sz="2800" dirty="0"/>
          </a:p>
        </p:txBody>
      </p:sp>
      <p:pic>
        <p:nvPicPr>
          <p:cNvPr id="5" name="Picture 4"/>
          <p:cNvPicPr>
            <a:picLocks noChangeAspect="1"/>
          </p:cNvPicPr>
          <p:nvPr/>
        </p:nvPicPr>
        <p:blipFill>
          <a:blip r:embed="rId2"/>
          <a:stretch>
            <a:fillRect/>
          </a:stretch>
        </p:blipFill>
        <p:spPr>
          <a:xfrm>
            <a:off x="7186155" y="2403352"/>
            <a:ext cx="4178531" cy="2797799"/>
          </a:xfrm>
          <a:prstGeom prst="rect">
            <a:avLst/>
          </a:prstGeom>
        </p:spPr>
      </p:pic>
      <p:sp>
        <p:nvSpPr>
          <p:cNvPr id="8" name="Flowchart: Sequential Access Storage 7"/>
          <p:cNvSpPr/>
          <p:nvPr/>
        </p:nvSpPr>
        <p:spPr>
          <a:xfrm>
            <a:off x="785436" y="2262321"/>
            <a:ext cx="5249603" cy="2401119"/>
          </a:xfrm>
          <a:prstGeom prst="flowChartMagneticTap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toàn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chóp</a:t>
            </a:r>
            <a:r>
              <a:rPr lang="en-US" sz="2800" dirty="0">
                <a:solidFill>
                  <a:schemeClr val="tx1"/>
                </a:solidFill>
                <a:latin typeface="Times New Roman" panose="02020603050405020304" pitchFamily="18" charset="0"/>
                <a:cs typeface="Times New Roman" panose="02020603050405020304" pitchFamily="18" charset="0"/>
              </a:rPr>
              <a:t> tam </a:t>
            </a:r>
            <a:r>
              <a:rPr lang="en-US" sz="2800" dirty="0" err="1">
                <a:solidFill>
                  <a:schemeClr val="tx1"/>
                </a:solidFill>
                <a:latin typeface="Times New Roman" panose="02020603050405020304" pitchFamily="18" charset="0"/>
                <a:cs typeface="Times New Roman" panose="02020603050405020304" pitchFamily="18" charset="0"/>
              </a:rPr>
              <a:t>giác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hình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chóp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tứ</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đều</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4247" y="152090"/>
            <a:ext cx="12087753" cy="523220"/>
          </a:xfrm>
          <a:prstGeom prst="rect">
            <a:avLst/>
          </a:prstGeom>
        </p:spPr>
        <p:txBody>
          <a:bodyPr wrap="square">
            <a:spAutoFit/>
          </a:bodyPr>
          <a:lstStyle/>
          <a:p>
            <a:pPr algn="just">
              <a:spcBef>
                <a:spcPts val="300"/>
              </a:spcBef>
              <a:spcAft>
                <a:spcPts val="300"/>
              </a:spcAft>
            </a:pPr>
            <a:r>
              <a:rPr lang="nl-NL" sz="2800" b="1" dirty="0" smtClean="0">
                <a:solidFill>
                  <a:srgbClr val="0070C0"/>
                </a:solidFill>
                <a:latin typeface="Times New Roman" panose="02020603050405020304" pitchFamily="18" charset="0"/>
                <a:ea typeface="Times New Roman" panose="02020603050405020304" pitchFamily="18" charset="0"/>
              </a:rPr>
              <a:t>1</a:t>
            </a:r>
            <a:r>
              <a:rPr lang="nl-NL" sz="2800" b="1" dirty="0" smtClean="0">
                <a:latin typeface="Times New Roman" panose="02020603050405020304" pitchFamily="18" charset="0"/>
                <a:ea typeface="Times New Roman" panose="02020603050405020304" pitchFamily="18" charset="0"/>
              </a:rPr>
              <a:t>. </a:t>
            </a:r>
            <a:r>
              <a:rPr lang="nl-NL" sz="2800" b="1" dirty="0" smtClean="0">
                <a:solidFill>
                  <a:srgbClr val="0070C0"/>
                </a:solidFill>
                <a:latin typeface="Times New Roman" panose="02020603050405020304" pitchFamily="18" charset="0"/>
                <a:ea typeface="Times New Roman" panose="02020603050405020304" pitchFamily="18" charset="0"/>
              </a:rPr>
              <a:t>Diện </a:t>
            </a:r>
            <a:r>
              <a:rPr lang="nl-NL" sz="2800" b="1" dirty="0">
                <a:solidFill>
                  <a:srgbClr val="0070C0"/>
                </a:solidFill>
                <a:latin typeface="Times New Roman" panose="02020603050405020304" pitchFamily="18" charset="0"/>
                <a:ea typeface="Times New Roman" panose="02020603050405020304" pitchFamily="18" charset="0"/>
              </a:rPr>
              <a:t>tích xung quanh của hình chóp tam giác đều và hình chóp tứ giác đều</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7929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37"/>
            <a:ext cx="10515600" cy="1325563"/>
          </a:xfrm>
        </p:spPr>
        <p:txBody>
          <a:bodyPr>
            <a:normAutofit/>
          </a:bodyPr>
          <a:lstStyle/>
          <a:p>
            <a:r>
              <a:rPr lang="en-US" sz="2800" b="1" dirty="0" smtClean="0"/>
              <a:t>VD1</a:t>
            </a:r>
            <a:r>
              <a:rPr lang="en-US" sz="2800" dirty="0" smtClean="0"/>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ở </a:t>
            </a:r>
          </a:p>
        </p:txBody>
      </p:sp>
      <p:pic>
        <p:nvPicPr>
          <p:cNvPr id="4" name="Picture 3"/>
          <p:cNvPicPr>
            <a:picLocks noChangeAspect="1"/>
          </p:cNvPicPr>
          <p:nvPr/>
        </p:nvPicPr>
        <p:blipFill>
          <a:blip r:embed="rId2"/>
          <a:stretch>
            <a:fillRect/>
          </a:stretch>
        </p:blipFill>
        <p:spPr>
          <a:xfrm>
            <a:off x="4427105" y="1030751"/>
            <a:ext cx="471467" cy="484938"/>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973256" y="1142763"/>
            <a:ext cx="4380544" cy="3154654"/>
          </a:xfrm>
          <a:prstGeom prst="rect">
            <a:avLst/>
          </a:prstGeom>
        </p:spPr>
      </p:pic>
      <p:sp>
        <p:nvSpPr>
          <p:cNvPr id="7" name="Rectangle 6"/>
          <p:cNvSpPr/>
          <p:nvPr/>
        </p:nvSpPr>
        <p:spPr>
          <a:xfrm>
            <a:off x="515465" y="5541846"/>
            <a:ext cx="10203120" cy="992579"/>
          </a:xfrm>
          <a:prstGeom prst="rect">
            <a:avLst/>
          </a:prstGeom>
        </p:spPr>
        <p:txBody>
          <a:bodyPr wrap="square">
            <a:spAutoFit/>
          </a:bodyPr>
          <a:lstStyle/>
          <a:p>
            <a:pPr>
              <a:spcBef>
                <a:spcPts val="300"/>
              </a:spcBef>
              <a:spcAft>
                <a:spcPts val="300"/>
              </a:spcAft>
            </a:pPr>
            <a:r>
              <a:rPr lang="en-US" sz="2800" dirty="0" err="1" smtClean="0">
                <a:latin typeface="Times New Roman" panose="02020603050405020304" pitchFamily="18" charset="0"/>
                <a:ea typeface="Times New Roman" panose="02020603050405020304" pitchFamily="18" charset="0"/>
              </a:rPr>
              <a:t>Diện</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chóp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en-US" sz="2800" dirty="0" err="1">
                <a:latin typeface="Times New Roman" panose="02020603050405020304" pitchFamily="18" charset="0"/>
                <a:ea typeface="Calibri" panose="020F0502020204030204" pitchFamily="34" charset="0"/>
              </a:rPr>
              <a:t>S</a:t>
            </a:r>
            <a:r>
              <a:rPr lang="en-US" sz="2800" baseline="-25000" dirty="0" err="1">
                <a:latin typeface="Times New Roman" panose="02020603050405020304" pitchFamily="18" charset="0"/>
                <a:ea typeface="Calibri" panose="020F0502020204030204" pitchFamily="34" charset="0"/>
              </a:rPr>
              <a:t>tp</a:t>
            </a:r>
            <a:r>
              <a:rPr lang="en-US" sz="2800" baseline="-250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t>
            </a:r>
            <a:r>
              <a:rPr lang="en-US" sz="2800" baseline="-25000" dirty="0" err="1">
                <a:latin typeface="Times New Roman" panose="02020603050405020304" pitchFamily="18" charset="0"/>
                <a:ea typeface="Calibri" panose="020F0502020204030204" pitchFamily="34" charset="0"/>
              </a:rPr>
              <a:t>xq</a:t>
            </a:r>
            <a:r>
              <a:rPr lang="en-US" sz="2800" baseline="-250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t>
            </a:r>
            <a:r>
              <a:rPr lang="en-US" sz="2800" baseline="-25000" dirty="0" err="1">
                <a:latin typeface="Times New Roman" panose="02020603050405020304" pitchFamily="18" charset="0"/>
                <a:ea typeface="Calibri" panose="020F0502020204030204" pitchFamily="34" charset="0"/>
              </a:rPr>
              <a:t>đáy</a:t>
            </a:r>
            <a:r>
              <a:rPr lang="en-US" sz="2800" baseline="-25000" dirty="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=40+4.4=56 (</a:t>
            </a:r>
            <a:r>
              <a:rPr lang="en-US" sz="2800" dirty="0" smtClean="0">
                <a:latin typeface="Times New Roman" panose="02020603050405020304" pitchFamily="18" charset="0"/>
                <a:ea typeface="Calibri" panose="020F0502020204030204" pitchFamily="34" charset="0"/>
              </a:rPr>
              <a:t>cm</a:t>
            </a:r>
            <a:r>
              <a:rPr lang="en-US" sz="2800" baseline="30000" dirty="0" smtClean="0">
                <a:latin typeface="Times New Roman" panose="02020603050405020304" pitchFamily="18" charset="0"/>
                <a:ea typeface="Calibri" panose="020F0502020204030204" pitchFamily="34" charset="0"/>
              </a:rPr>
              <a:t>2</a:t>
            </a:r>
            <a:r>
              <a:rPr lang="en-US" sz="2800" dirty="0" smtClean="0">
                <a:latin typeface="Times New Roman" panose="02020603050405020304" pitchFamily="18" charset="0"/>
                <a:ea typeface="Calibri" panose="020F0502020204030204" pitchFamily="34" charset="0"/>
              </a:rPr>
              <a:t>)</a:t>
            </a:r>
            <a:endParaRPr lang="en-US" sz="2800" dirty="0"/>
          </a:p>
        </p:txBody>
      </p:sp>
      <p:sp>
        <p:nvSpPr>
          <p:cNvPr id="3" name="Rectangle 2"/>
          <p:cNvSpPr/>
          <p:nvPr/>
        </p:nvSpPr>
        <p:spPr>
          <a:xfrm>
            <a:off x="515465" y="4156851"/>
            <a:ext cx="10026259" cy="1384995"/>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Giải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Sxq</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4. 1/2 4.5=40 (</a:t>
            </a:r>
            <a:r>
              <a:rPr lang="en-US" sz="2800" dirty="0" smtClean="0">
                <a:latin typeface="Times New Roman" panose="02020603050405020304" pitchFamily="18" charset="0"/>
                <a:cs typeface="Times New Roman" panose="02020603050405020304" pitchFamily="18" charset="0"/>
              </a:rPr>
              <a:t>cm</a:t>
            </a:r>
            <a:r>
              <a:rPr lang="en-US" sz="2800" baseline="30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77350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5848" y="848811"/>
                <a:ext cx="8134705" cy="3966883"/>
              </a:xfrm>
            </p:spPr>
            <p:txBody>
              <a:bodyPr>
                <a:noAutofit/>
              </a:bodyPr>
              <a:lstStyle/>
              <a:p>
                <a:r>
                  <a:rPr lang="vi-VN" sz="2800" dirty="0" smtClean="0"/>
                  <a:t>Bạn Hùng có một cái gàu có dạng hình chóp tứ giác đều và một cái thùng (không chứa nước) có dạng hình lăng trụ đứng. Hai vật này có cùng diện tích đáy và chiều cao (Hình 3a).Hùng múc đầy một gàu nước và đổ vào thùng thì thấy chiều cao của cột nước bằng </a:t>
                </a:r>
                <a14:m>
                  <m:oMath xmlns:m="http://schemas.openxmlformats.org/officeDocument/2006/math">
                    <m:f>
                      <m:fPr>
                        <m:ctrlPr>
                          <a:rPr lang="vi-VN"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3</m:t>
                        </m:r>
                      </m:den>
                    </m:f>
                  </m:oMath>
                </a14:m>
                <a:r>
                  <a:rPr lang="vi-VN" sz="2800" dirty="0" smtClean="0"/>
                  <a:t>  chiều cao của </a:t>
                </a:r>
                <a:r>
                  <a:rPr lang="vi-VN" sz="2800" dirty="0"/>
                  <a:t>thùng (Hình 3b). Gọi S</a:t>
                </a:r>
                <a:r>
                  <a:rPr lang="vi-VN" sz="2800" baseline="-25000" dirty="0"/>
                  <a:t>đáy­</a:t>
                </a:r>
                <a:r>
                  <a:rPr lang="vi-VN" sz="2800" dirty="0"/>
                  <a:t> là diện tích đáy và h là chiều cao của cái </a:t>
                </a:r>
                <a:r>
                  <a:rPr lang="vi-VN" sz="2800" dirty="0" smtClean="0"/>
                  <a:t>gàu</a:t>
                </a:r>
                <a:r>
                  <a:rPr lang="vi-VN" sz="2800" dirty="0"/>
                  <a:t>.</a:t>
                </a:r>
                <a:br>
                  <a:rPr lang="vi-VN" sz="2800" dirty="0"/>
                </a:br>
                <a:r>
                  <a:rPr lang="vi-VN" sz="2800" dirty="0"/>
                  <a:t>a) Tính thể tích V của phần nước đổ vào theo S</a:t>
                </a:r>
                <a:r>
                  <a:rPr lang="vi-VN" sz="2800" baseline="-25000" dirty="0"/>
                  <a:t>đáy</a:t>
                </a:r>
                <a:r>
                  <a:rPr lang="vi-VN" sz="2800" dirty="0"/>
                  <a:t> và h.</a:t>
                </a:r>
                <a:br>
                  <a:rPr lang="vi-VN" sz="2800" dirty="0"/>
                </a:br>
                <a:r>
                  <a:rPr lang="en-US" sz="2800" dirty="0" smtClean="0"/>
                  <a:t>b)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 </a:t>
                </a:r>
                <a:r>
                  <a:rPr lang="en-US" sz="2800" dirty="0" err="1" smtClean="0">
                    <a:latin typeface="Times New Roman" panose="02020603050405020304" pitchFamily="18" charset="0"/>
                    <a:cs typeface="Times New Roman" panose="02020603050405020304" pitchFamily="18" charset="0"/>
                  </a:rPr>
                  <a:t>hãy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đoán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gàu</a:t>
                </a:r>
                <a:r>
                  <a:rPr lang="en-US" sz="2800" dirty="0" smtClean="0">
                    <a:latin typeface="Times New Roman" panose="02020603050405020304" pitchFamily="18" charset="0"/>
                    <a:cs typeface="Times New Roman" panose="02020603050405020304" pitchFamily="18" charset="0"/>
                  </a:rPr>
                  <a:t>?</a:t>
                </a:r>
                <a:br>
                  <a:rPr lang="en-US" sz="2800"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5848" y="848811"/>
                <a:ext cx="8134705" cy="3966883"/>
              </a:xfrm>
              <a:blipFill>
                <a:blip r:embed="rId3"/>
                <a:stretch>
                  <a:fillRect l="-1498" t="-4301" r="-2097"/>
                </a:stretch>
              </a:blipFill>
            </p:spPr>
            <p:txBody>
              <a:bodyPr/>
              <a:lstStyle/>
              <a:p>
                <a:r>
                  <a:rPr lang="en-US">
                    <a:noFill/>
                  </a:rPr>
                  <a:t> </a:t>
                </a:r>
              </a:p>
            </p:txBody>
          </p:sp>
        </mc:Fallback>
      </mc:AlternateContent>
      <p:sp>
        <p:nvSpPr>
          <p:cNvPr id="4" name="Rectangle 2"/>
          <p:cNvSpPr>
            <a:spLocks noChangeArrowheads="1"/>
          </p:cNvSpPr>
          <p:nvPr/>
        </p:nvSpPr>
        <p:spPr bwMode="auto">
          <a:xfrm>
            <a:off x="-4178100" y="618341"/>
            <a:ext cx="16926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87499213"/>
              </p:ext>
            </p:extLst>
          </p:nvPr>
        </p:nvGraphicFramePr>
        <p:xfrm>
          <a:off x="69851" y="201456"/>
          <a:ext cx="617797" cy="617294"/>
        </p:xfrm>
        <a:graphic>
          <a:graphicData uri="http://schemas.openxmlformats.org/presentationml/2006/ole">
            <mc:AlternateContent xmlns:mc="http://schemas.openxmlformats.org/markup-compatibility/2006">
              <mc:Choice xmlns:v="urn:schemas-microsoft-com:vml" Requires="v">
                <p:oleObj spid="_x0000_s1128" name="Bitmap Image" r:id="rId4" imgW="438095" imgH="457143" progId="Paint.Picture">
                  <p:embed/>
                </p:oleObj>
              </mc:Choice>
              <mc:Fallback>
                <p:oleObj name="Bitmap Image" r:id="rId4" imgW="438095" imgH="457143"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1" y="201456"/>
                        <a:ext cx="617797" cy="617294"/>
                      </a:xfrm>
                      <a:prstGeom prst="rect">
                        <a:avLst/>
                      </a:prstGeom>
                      <a:noFill/>
                    </p:spPr>
                  </p:pic>
                </p:oleObj>
              </mc:Fallback>
            </mc:AlternateContent>
          </a:graphicData>
        </a:graphic>
      </p:graphicFrame>
      <p:pic>
        <p:nvPicPr>
          <p:cNvPr id="6" name="Picture 5"/>
          <p:cNvPicPr>
            <a:picLocks noChangeAspect="1"/>
          </p:cNvPicPr>
          <p:nvPr/>
        </p:nvPicPr>
        <p:blipFill>
          <a:blip r:embed="rId6"/>
          <a:stretch>
            <a:fillRect/>
          </a:stretch>
        </p:blipFill>
        <p:spPr>
          <a:xfrm>
            <a:off x="8129954" y="0"/>
            <a:ext cx="4062046" cy="2598298"/>
          </a:xfrm>
          <a:prstGeom prst="rect">
            <a:avLst/>
          </a:prstGeom>
        </p:spPr>
      </p:pic>
      <mc:AlternateContent xmlns:mc="http://schemas.openxmlformats.org/markup-compatibility/2006" xmlns:a14="http://schemas.microsoft.com/office/drawing/2010/main">
        <mc:Choice Requires="a14">
          <p:sp>
            <p:nvSpPr>
              <p:cNvPr id="7" name="Text Box 5"/>
              <p:cNvSpPr txBox="1"/>
              <p:nvPr/>
            </p:nvSpPr>
            <p:spPr>
              <a:xfrm>
                <a:off x="378749" y="5000445"/>
                <a:ext cx="10650070" cy="1279192"/>
              </a:xfrm>
              <a:prstGeom prst="rect">
                <a:avLst/>
              </a:prstGeom>
              <a:solidFill>
                <a:schemeClr val="accent2">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800" b="1" i="1" dirty="0" smtClean="0">
                    <a:solidFill>
                      <a:srgbClr val="FF0000"/>
                    </a:solidFill>
                    <a:effectLst/>
                    <a:latin typeface="Times New Roman" panose="02020603050405020304" pitchFamily="18" charset="0"/>
                    <a:ea typeface="Times New Roman" panose="02020603050405020304" pitchFamily="18" charset="0"/>
                  </a:rPr>
                  <a:t>Thể</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tích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hình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chóp</a:t>
                </a:r>
                <a:r>
                  <a:rPr lang="en-US" sz="2800" b="1" i="1" dirty="0">
                    <a:solidFill>
                      <a:srgbClr val="FF0000"/>
                    </a:solidFill>
                    <a:effectLst/>
                    <a:latin typeface="Times New Roman" panose="02020603050405020304" pitchFamily="18" charset="0"/>
                    <a:ea typeface="Times New Roman" panose="02020603050405020304" pitchFamily="18" charset="0"/>
                  </a:rPr>
                  <a:t> tam </a:t>
                </a:r>
                <a:r>
                  <a:rPr lang="en-US" sz="2800" b="1" i="1" dirty="0" err="1">
                    <a:solidFill>
                      <a:srgbClr val="FF0000"/>
                    </a:solidFill>
                    <a:effectLst/>
                    <a:latin typeface="Times New Roman" panose="02020603050405020304" pitchFamily="18" charset="0"/>
                    <a:ea typeface="Times New Roman" panose="02020603050405020304" pitchFamily="18" charset="0"/>
                  </a:rPr>
                  <a:t>giác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đều</a:t>
                </a:r>
                <a:r>
                  <a:rPr lang="en-US" sz="2800" b="1" i="1" dirty="0">
                    <a:solidFill>
                      <a:srgbClr val="FF0000"/>
                    </a:solidFill>
                    <a:effectLst/>
                    <a:latin typeface="Times New Roman" panose="02020603050405020304" pitchFamily="18" charset="0"/>
                    <a:ea typeface="Times New Roman" panose="02020603050405020304" pitchFamily="18" charset="0"/>
                  </a:rPr>
                  <a:t> ( </a:t>
                </a:r>
                <a:r>
                  <a:rPr lang="en-US" sz="2800" b="1" i="1" dirty="0" err="1" smtClean="0">
                    <a:solidFill>
                      <a:srgbClr val="FF0000"/>
                    </a:solidFill>
                    <a:effectLst/>
                    <a:latin typeface="Times New Roman" panose="02020603050405020304" pitchFamily="18" charset="0"/>
                    <a:ea typeface="Times New Roman" panose="02020603050405020304" pitchFamily="18" charset="0"/>
                  </a:rPr>
                  <a:t>hình</a:t>
                </a:r>
                <a:r>
                  <a:rPr lang="en-US" sz="2800" b="1" i="1" dirty="0" smtClean="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chóp</a:t>
                </a:r>
                <a:r>
                  <a:rPr lang="en-US" sz="2800" b="1" i="1" dirty="0">
                    <a:solidFill>
                      <a:srgbClr val="FF0000"/>
                    </a:solidFill>
                    <a:effectLst/>
                    <a:latin typeface="Times New Roman" panose="02020603050405020304" pitchFamily="18" charset="0"/>
                    <a:ea typeface="Times New Roman" panose="02020603050405020304" pitchFamily="18" charset="0"/>
                  </a:rPr>
                  <a:t> tam </a:t>
                </a:r>
                <a:r>
                  <a:rPr lang="en-US" sz="2800" b="1" i="1" dirty="0" err="1">
                    <a:solidFill>
                      <a:srgbClr val="FF0000"/>
                    </a:solidFill>
                    <a:effectLst/>
                    <a:latin typeface="Times New Roman" panose="02020603050405020304" pitchFamily="18" charset="0"/>
                    <a:ea typeface="Times New Roman" panose="02020603050405020304" pitchFamily="18" charset="0"/>
                  </a:rPr>
                  <a:t>giác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đều</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bằng</a:t>
                </a:r>
                <a:r>
                  <a:rPr lang="en-US" sz="2800" b="1" i="1" dirty="0">
                    <a:solidFill>
                      <a:srgbClr val="FF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b="1" i="1" dirty="0" smtClean="0">
                            <a:solidFill>
                              <a:srgbClr val="FF0000"/>
                            </a:solidFill>
                            <a:effectLst/>
                            <a:latin typeface="Cambria Math" panose="02040503050406030204" pitchFamily="18" charset="0"/>
                          </a:rPr>
                        </m:ctrlPr>
                      </m:fPr>
                      <m:num>
                        <m:r>
                          <a:rPr lang="en-US" sz="2800" b="1" i="1" dirty="0" smtClean="0">
                            <a:solidFill>
                              <a:srgbClr val="FF0000"/>
                            </a:solidFill>
                            <a:effectLst/>
                            <a:latin typeface="Cambria Math" panose="02040503050406030204" pitchFamily="18" charset="0"/>
                          </a:rPr>
                          <m:t>𝟏</m:t>
                        </m:r>
                      </m:num>
                      <m:den>
                        <m:r>
                          <a:rPr lang="en-US" sz="2800" b="1" i="1" dirty="0" smtClean="0">
                            <a:solidFill>
                              <a:srgbClr val="FF0000"/>
                            </a:solidFill>
                            <a:effectLst/>
                            <a:latin typeface="Cambria Math" panose="02040503050406030204" pitchFamily="18" charset="0"/>
                          </a:rPr>
                          <m:t>𝟑</m:t>
                        </m:r>
                      </m:den>
                    </m:f>
                    <m:r>
                      <a:rPr lang="en-US" sz="2800" b="1" i="1" dirty="0" smtClean="0">
                        <a:solidFill>
                          <a:srgbClr val="FF0000"/>
                        </a:solidFill>
                        <a:effectLst/>
                        <a:latin typeface="Cambria Math" panose="02040503050406030204" pitchFamily="18" charset="0"/>
                        <a:ea typeface="Times New Roman" panose="02020603050405020304" pitchFamily="18" charset="0"/>
                      </a:rPr>
                      <m:t> </m:t>
                    </m:r>
                  </m:oMath>
                </a14:m>
                <a:r>
                  <a:rPr lang="en-US" sz="2800" b="1" i="1" dirty="0" err="1">
                    <a:solidFill>
                      <a:srgbClr val="FF0000"/>
                    </a:solidFill>
                    <a:effectLst/>
                    <a:latin typeface="Times New Roman" panose="02020603050405020304" pitchFamily="18" charset="0"/>
                    <a:ea typeface="Times New Roman" panose="02020603050405020304" pitchFamily="18" charset="0"/>
                  </a:rPr>
                  <a:t>diện</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tích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đáy</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nhân</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Times New Roman" panose="02020603050405020304" pitchFamily="18" charset="0"/>
                  </a:rPr>
                  <a:t>với</a:t>
                </a:r>
                <a:r>
                  <a:rPr lang="en-US" sz="2800" b="1" i="1" dirty="0" smtClean="0">
                    <a:solidFill>
                      <a:srgbClr val="FF0000"/>
                    </a:solidFill>
                    <a:effectLst/>
                    <a:latin typeface="Times New Roman" panose="02020603050405020304" pitchFamily="18" charset="0"/>
                    <a:ea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Times New Roman" panose="02020603050405020304" pitchFamily="18" charset="0"/>
                  </a:rPr>
                  <a:t>chiều</a:t>
                </a:r>
                <a:r>
                  <a:rPr lang="en-US" sz="2800" b="1" i="1" dirty="0" smtClean="0">
                    <a:solidFill>
                      <a:srgbClr val="FF0000"/>
                    </a:solidFill>
                    <a:effectLst/>
                    <a:latin typeface="Times New Roman" panose="02020603050405020304" pitchFamily="18" charset="0"/>
                    <a:ea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Times New Roman" panose="02020603050405020304" pitchFamily="18" charset="0"/>
                  </a:rPr>
                  <a:t>cao</a:t>
                </a:r>
                <a:endParaRPr lang="en-US" sz="2800" b="1" i="1" dirty="0">
                  <a:solidFill>
                    <a:srgbClr val="FF0000"/>
                  </a:solidFill>
                  <a:effectLst/>
                  <a:latin typeface="Times New Roman" panose="02020603050405020304" pitchFamily="18" charset="0"/>
                  <a:ea typeface="Times New Roman" panose="02020603050405020304" pitchFamily="18" charset="0"/>
                </a:endParaRPr>
              </a:p>
            </p:txBody>
          </p:sp>
        </mc:Choice>
        <mc:Fallback xmlns="">
          <p:sp>
            <p:nvSpPr>
              <p:cNvPr id="7" name="Text Box 5"/>
              <p:cNvSpPr txBox="1">
                <a:spLocks noRot="1" noChangeAspect="1" noMove="1" noResize="1" noEditPoints="1" noAdjustHandles="1" noChangeArrowheads="1" noChangeShapeType="1" noTextEdit="1"/>
              </p:cNvSpPr>
              <p:nvPr/>
            </p:nvSpPr>
            <p:spPr>
              <a:xfrm>
                <a:off x="378749" y="5000445"/>
                <a:ext cx="10650070" cy="1279192"/>
              </a:xfrm>
              <a:prstGeom prst="rect">
                <a:avLst/>
              </a:prstGeom>
              <a:blipFill>
                <a:blip r:embed="rId7"/>
                <a:stretch>
                  <a:fillRect l="-1144" r="-572" b="-1422"/>
                </a:stretch>
              </a:blipFill>
              <a:ln w="6350">
                <a:solidFill>
                  <a:prstClr val="black"/>
                </a:solidFill>
              </a:ln>
            </p:spPr>
            <p:txBody>
              <a:bodyPr/>
              <a:lstStyle/>
              <a:p>
                <a:r>
                  <a:rPr lang="en-US">
                    <a:noFill/>
                  </a:rPr>
                  <a:t> </a:t>
                </a:r>
              </a:p>
            </p:txBody>
          </p:sp>
        </mc:Fallback>
      </mc:AlternateContent>
    </p:spTree>
    <p:extLst>
      <p:ext uri="{BB962C8B-B14F-4D97-AF65-F5344CB8AC3E}">
        <p14:creationId xmlns:p14="http://schemas.microsoft.com/office/powerpoint/2010/main" val="937306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5"/>
              <p:cNvSpPr txBox="1">
                <a:spLocks noGrp="1"/>
              </p:cNvSpPr>
              <p:nvPr>
                <p:ph type="title"/>
              </p:nvPr>
            </p:nvSpPr>
            <p:spPr>
              <a:xfrm>
                <a:off x="419099" y="1094217"/>
                <a:ext cx="11353801" cy="1325563"/>
              </a:xfrm>
              <a:prstGeom prst="rect">
                <a:avLst/>
              </a:prstGeom>
              <a:solidFill>
                <a:schemeClr val="accent2">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800" b="1" i="1" dirty="0" smtClean="0">
                    <a:solidFill>
                      <a:srgbClr val="FF0000"/>
                    </a:solidFill>
                    <a:effectLst/>
                    <a:latin typeface="Times New Roman" panose="02020603050405020304" pitchFamily="18" charset="0"/>
                    <a:ea typeface="Times New Roman" panose="02020603050405020304" pitchFamily="18" charset="0"/>
                  </a:rPr>
                  <a:t>Thể</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tích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hình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chóp</a:t>
                </a:r>
                <a:r>
                  <a:rPr lang="en-US" sz="2800" b="1" i="1" dirty="0">
                    <a:solidFill>
                      <a:srgbClr val="FF0000"/>
                    </a:solidFill>
                    <a:effectLst/>
                    <a:latin typeface="Times New Roman" panose="02020603050405020304" pitchFamily="18" charset="0"/>
                    <a:ea typeface="Times New Roman" panose="02020603050405020304" pitchFamily="18" charset="0"/>
                  </a:rPr>
                  <a:t> tam </a:t>
                </a:r>
                <a:r>
                  <a:rPr lang="en-US" sz="2800" b="1" i="1" dirty="0" err="1">
                    <a:solidFill>
                      <a:srgbClr val="FF0000"/>
                    </a:solidFill>
                    <a:effectLst/>
                    <a:latin typeface="Times New Roman" panose="02020603050405020304" pitchFamily="18" charset="0"/>
                    <a:ea typeface="Times New Roman" panose="02020603050405020304" pitchFamily="18" charset="0"/>
                  </a:rPr>
                  <a:t>giác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đều</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smtClean="0">
                    <a:solidFill>
                      <a:srgbClr val="FF0000"/>
                    </a:solidFill>
                    <a:effectLst/>
                    <a:latin typeface="Times New Roman" panose="02020603050405020304" pitchFamily="18" charset="0"/>
                    <a:ea typeface="Times New Roman" panose="02020603050405020304" pitchFamily="18" charset="0"/>
                  </a:rPr>
                  <a:t>(</a:t>
                </a:r>
                <a:r>
                  <a:rPr lang="en-US" sz="2800" b="1" i="1" dirty="0" err="1" smtClean="0">
                    <a:solidFill>
                      <a:srgbClr val="FF0000"/>
                    </a:solidFill>
                    <a:effectLst/>
                    <a:latin typeface="Times New Roman" panose="02020603050405020304" pitchFamily="18" charset="0"/>
                    <a:ea typeface="Times New Roman" panose="02020603050405020304" pitchFamily="18" charset="0"/>
                  </a:rPr>
                  <a:t>hình</a:t>
                </a:r>
                <a:r>
                  <a:rPr lang="en-US" sz="2800" b="1" i="1" dirty="0" smtClean="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chóp</a:t>
                </a:r>
                <a:r>
                  <a:rPr lang="en-US" sz="2800" b="1" i="1" dirty="0">
                    <a:solidFill>
                      <a:srgbClr val="FF0000"/>
                    </a:solidFill>
                    <a:effectLst/>
                    <a:latin typeface="Times New Roman" panose="02020603050405020304" pitchFamily="18" charset="0"/>
                    <a:ea typeface="Times New Roman" panose="02020603050405020304" pitchFamily="18" charset="0"/>
                  </a:rPr>
                  <a:t> tam </a:t>
                </a:r>
                <a:r>
                  <a:rPr lang="en-US" sz="2800" b="1" i="1" dirty="0" err="1">
                    <a:solidFill>
                      <a:srgbClr val="FF0000"/>
                    </a:solidFill>
                    <a:effectLst/>
                    <a:latin typeface="Times New Roman" panose="02020603050405020304" pitchFamily="18" charset="0"/>
                    <a:ea typeface="Times New Roman" panose="02020603050405020304" pitchFamily="18" charset="0"/>
                  </a:rPr>
                  <a:t>giác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đều</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bằng</a:t>
                </a:r>
                <a:r>
                  <a:rPr lang="en-US" sz="2800" b="1" i="1" dirty="0">
                    <a:solidFill>
                      <a:srgbClr val="FF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b="1" i="1" dirty="0" smtClean="0">
                            <a:solidFill>
                              <a:srgbClr val="FF0000"/>
                            </a:solidFill>
                            <a:effectLst/>
                            <a:latin typeface="Cambria Math" panose="02040503050406030204" pitchFamily="18" charset="0"/>
                          </a:rPr>
                        </m:ctrlPr>
                      </m:fPr>
                      <m:num>
                        <m:r>
                          <a:rPr lang="en-US" sz="2800" b="1" i="1" dirty="0" smtClean="0">
                            <a:solidFill>
                              <a:srgbClr val="FF0000"/>
                            </a:solidFill>
                            <a:effectLst/>
                            <a:latin typeface="Cambria Math" panose="02040503050406030204" pitchFamily="18" charset="0"/>
                          </a:rPr>
                          <m:t>𝟏</m:t>
                        </m:r>
                      </m:num>
                      <m:den>
                        <m:r>
                          <a:rPr lang="en-US" sz="2800" b="1" i="1" dirty="0" smtClean="0">
                            <a:solidFill>
                              <a:srgbClr val="FF0000"/>
                            </a:solidFill>
                            <a:effectLst/>
                            <a:latin typeface="Cambria Math" panose="02040503050406030204" pitchFamily="18" charset="0"/>
                          </a:rPr>
                          <m:t>𝟑</m:t>
                        </m:r>
                      </m:den>
                    </m:f>
                    <m:r>
                      <a:rPr lang="en-US" sz="2800" b="1" i="1" dirty="0" smtClean="0">
                        <a:solidFill>
                          <a:srgbClr val="FF0000"/>
                        </a:solidFill>
                        <a:effectLst/>
                        <a:latin typeface="Cambria Math" panose="02040503050406030204" pitchFamily="18" charset="0"/>
                        <a:ea typeface="Times New Roman" panose="02020603050405020304" pitchFamily="18" charset="0"/>
                      </a:rPr>
                      <m:t> </m:t>
                    </m:r>
                  </m:oMath>
                </a14:m>
                <a:r>
                  <a:rPr lang="en-US" sz="2800" b="1" i="1" dirty="0" err="1">
                    <a:solidFill>
                      <a:srgbClr val="FF0000"/>
                    </a:solidFill>
                    <a:effectLst/>
                    <a:latin typeface="Times New Roman" panose="02020603050405020304" pitchFamily="18" charset="0"/>
                    <a:ea typeface="Times New Roman" panose="02020603050405020304" pitchFamily="18" charset="0"/>
                  </a:rPr>
                  <a:t>diện</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tích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đáy</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nhân</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Times New Roman" panose="02020603050405020304" pitchFamily="18" charset="0"/>
                  </a:rPr>
                  <a:t>với</a:t>
                </a:r>
                <a:r>
                  <a:rPr lang="en-US" sz="2800" b="1" i="1" dirty="0" smtClean="0">
                    <a:solidFill>
                      <a:srgbClr val="FF0000"/>
                    </a:solidFill>
                    <a:effectLst/>
                    <a:latin typeface="Times New Roman" panose="02020603050405020304" pitchFamily="18" charset="0"/>
                    <a:ea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Times New Roman" panose="02020603050405020304" pitchFamily="18" charset="0"/>
                  </a:rPr>
                  <a:t>chiều</a:t>
                </a:r>
                <a:r>
                  <a:rPr lang="en-US" sz="2800" b="1" i="1" dirty="0" smtClean="0">
                    <a:solidFill>
                      <a:srgbClr val="FF0000"/>
                    </a:solidFill>
                    <a:effectLst/>
                    <a:latin typeface="Times New Roman" panose="02020603050405020304" pitchFamily="18" charset="0"/>
                    <a:ea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Times New Roman" panose="02020603050405020304" pitchFamily="18" charset="0"/>
                  </a:rPr>
                  <a:t>cao</a:t>
                </a:r>
                <a:endParaRPr lang="en-US" sz="2800" b="1" i="1" dirty="0">
                  <a:solidFill>
                    <a:srgbClr val="FF0000"/>
                  </a:solidFill>
                  <a:effectLst/>
                  <a:latin typeface="Times New Roman" panose="02020603050405020304" pitchFamily="18" charset="0"/>
                  <a:ea typeface="Times New Roman" panose="02020603050405020304" pitchFamily="18" charset="0"/>
                </a:endParaRPr>
              </a:p>
            </p:txBody>
          </p:sp>
        </mc:Choice>
        <mc:Fallback xmlns="">
          <p:sp>
            <p:nvSpPr>
              <p:cNvPr id="4" name="Text Box 5"/>
              <p:cNvSpPr txBox="1">
                <a:spLocks noGrp="1" noRot="1" noChangeAspect="1" noMove="1" noResize="1" noEditPoints="1" noAdjustHandles="1" noChangeArrowheads="1" noChangeShapeType="1" noTextEdit="1"/>
              </p:cNvSpPr>
              <p:nvPr>
                <p:ph type="title"/>
              </p:nvPr>
            </p:nvSpPr>
            <p:spPr>
              <a:xfrm>
                <a:off x="419099" y="1094217"/>
                <a:ext cx="11353801" cy="1325563"/>
              </a:xfrm>
              <a:prstGeom prst="rect">
                <a:avLst/>
              </a:prstGeom>
              <a:blipFill>
                <a:blip r:embed="rId2"/>
                <a:stretch>
                  <a:fillRect l="-1127" t="-913"/>
                </a:stretch>
              </a:blipFill>
              <a:ln w="6350">
                <a:solidFill>
                  <a:prstClr val="black"/>
                </a:solidFill>
              </a:ln>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8892948" y="3265856"/>
            <a:ext cx="2763475" cy="2178488"/>
          </a:xfrm>
          <a:prstGeom prst="rect">
            <a:avLst/>
          </a:prstGeom>
        </p:spPr>
      </p:pic>
      <p:sp>
        <p:nvSpPr>
          <p:cNvPr id="3" name="Rectangle 2"/>
          <p:cNvSpPr/>
          <p:nvPr/>
        </p:nvSpPr>
        <p:spPr>
          <a:xfrm>
            <a:off x="574765" y="3114383"/>
            <a:ext cx="7641771" cy="954107"/>
          </a:xfrm>
          <a:prstGeom prst="rect">
            <a:avLst/>
          </a:prstGeom>
        </p:spPr>
        <p:txBody>
          <a:bodyPr wrap="square">
            <a:spAutoFit/>
          </a:bodyPr>
          <a:lstStyle/>
          <a:p>
            <a:pPr>
              <a:spcBef>
                <a:spcPts val="0"/>
              </a:spcBef>
            </a:pPr>
            <a:r>
              <a:rPr lang="en-US" sz="2800" i="1" dirty="0">
                <a:latin typeface="Times New Roman" panose="02020603050405020304" pitchFamily="18" charset="0"/>
                <a:ea typeface="Times New Roman" panose="02020603050405020304" pitchFamily="18" charset="0"/>
              </a:rPr>
              <a:t>VD3. </a:t>
            </a:r>
            <a:r>
              <a:rPr lang="en-US" sz="2800" i="1" dirty="0" err="1">
                <a:latin typeface="Times New Roman" panose="02020603050405020304" pitchFamily="18" charset="0"/>
                <a:ea typeface="Times New Roman" panose="02020603050405020304" pitchFamily="18" charset="0"/>
              </a:rPr>
              <a:t>Tính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thể</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tích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hình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chóp</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tứ</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giác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đều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có</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chiều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cao</a:t>
            </a:r>
            <a:r>
              <a:rPr lang="en-US" sz="2800" i="1" dirty="0">
                <a:latin typeface="Times New Roman" panose="02020603050405020304" pitchFamily="18" charset="0"/>
                <a:ea typeface="Times New Roman" panose="02020603050405020304" pitchFamily="18" charset="0"/>
              </a:rPr>
              <a:t> 3cm, </a:t>
            </a:r>
            <a:r>
              <a:rPr lang="en-US" sz="2800" i="1" dirty="0" err="1">
                <a:latin typeface="Times New Roman" panose="02020603050405020304" pitchFamily="18" charset="0"/>
                <a:ea typeface="Times New Roman" panose="02020603050405020304" pitchFamily="18" charset="0"/>
              </a:rPr>
              <a:t>độ</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dài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cạnh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đáy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là</a:t>
            </a:r>
            <a:r>
              <a:rPr lang="en-US" sz="2800" i="1" dirty="0">
                <a:latin typeface="Times New Roman" panose="02020603050405020304" pitchFamily="18" charset="0"/>
                <a:ea typeface="Times New Roman" panose="02020603050405020304" pitchFamily="18" charset="0"/>
              </a:rPr>
              <a:t> </a:t>
            </a:r>
            <a:r>
              <a:rPr lang="en-US" sz="2800" i="1" dirty="0" smtClean="0">
                <a:latin typeface="Times New Roman" panose="02020603050405020304" pitchFamily="18" charset="0"/>
                <a:ea typeface="Times New Roman" panose="02020603050405020304" pitchFamily="18" charset="0"/>
              </a:rPr>
              <a:t>5cm</a:t>
            </a:r>
            <a:endParaRPr lang="en-US" sz="2800" i="1"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574765" y="4614602"/>
                <a:ext cx="6096000" cy="1172244"/>
              </a:xfrm>
              <a:prstGeom prst="rect">
                <a:avLst/>
              </a:prstGeom>
            </p:spPr>
            <p:txBody>
              <a:bodyPr>
                <a:spAutoFit/>
              </a:bodyPr>
              <a:lstStyle/>
              <a:p>
                <a:pPr>
                  <a:spcBef>
                    <a:spcPts val="300"/>
                  </a:spcBef>
                  <a:spcAft>
                    <a:spcPts val="300"/>
                  </a:spcAft>
                </a:pPr>
                <a:r>
                  <a:rPr lang="en-US" sz="2800" dirty="0" err="1">
                    <a:latin typeface="Times New Roman" panose="02020603050405020304" pitchFamily="18" charset="0"/>
                    <a:ea typeface="Calibri" panose="020F0502020204030204" pitchFamily="34" charset="0"/>
                  </a:rPr>
                  <a:t>Thể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tích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chóp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tứ</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đều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a:p>
                <a:pPr>
                  <a:spcAft>
                    <a:spcPts val="300"/>
                  </a:spcAft>
                </a:pPr>
                <a:r>
                  <a:rPr lang="en-US" sz="2800" dirty="0">
                    <a:solidFill>
                      <a:srgbClr val="000000"/>
                    </a:solidFill>
                    <a:latin typeface="Times New Roman" panose="02020603050405020304" pitchFamily="18" charset="0"/>
                    <a:ea typeface="Times New Roman" panose="02020603050405020304" pitchFamily="18" charset="0"/>
                  </a:rPr>
                  <a:t>V=</a:t>
                </a:r>
                <a14:m>
                  <m:oMath xmlns:m="http://schemas.openxmlformats.org/officeDocument/2006/math">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3</m:t>
                        </m:r>
                      </m:den>
                    </m:f>
                  </m:oMath>
                </a14:m>
                <a:r>
                  <a:rPr lang="en-US" sz="2800" dirty="0">
                    <a:solidFill>
                      <a:srgbClr val="000000"/>
                    </a:solidFill>
                    <a:latin typeface="Times New Roman" panose="02020603050405020304" pitchFamily="18" charset="0"/>
                    <a:ea typeface="Times New Roman" panose="02020603050405020304" pitchFamily="18" charset="0"/>
                  </a:rPr>
                  <a:t>.</a:t>
                </a:r>
                <a:r>
                  <a:rPr lang="en-US" sz="2800" dirty="0" err="1">
                    <a:solidFill>
                      <a:srgbClr val="000000"/>
                    </a:solidFill>
                    <a:latin typeface="Times New Roman" panose="02020603050405020304" pitchFamily="18" charset="0"/>
                    <a:ea typeface="Times New Roman" panose="02020603050405020304" pitchFamily="18" charset="0"/>
                  </a:rPr>
                  <a:t>S</a:t>
                </a:r>
                <a:r>
                  <a:rPr lang="en-US" sz="2800" i="1" dirty="0" err="1">
                    <a:solidFill>
                      <a:srgbClr val="000000"/>
                    </a:solidFill>
                    <a:latin typeface="Times New Roman" panose="02020603050405020304" pitchFamily="18" charset="0"/>
                    <a:ea typeface="Times New Roman" panose="02020603050405020304" pitchFamily="18" charset="0"/>
                  </a:rPr>
                  <a:t>đá</a:t>
                </a:r>
                <a:r>
                  <a:rPr lang="en-US" sz="2800" dirty="0" err="1">
                    <a:solidFill>
                      <a:srgbClr val="000000"/>
                    </a:solidFill>
                    <a:latin typeface="Times New Roman" panose="02020603050405020304" pitchFamily="18" charset="0"/>
                    <a:ea typeface="Times New Roman" panose="02020603050405020304" pitchFamily="18" charset="0"/>
                  </a:rPr>
                  <a:t>y.h</a:t>
                </a:r>
                <a:r>
                  <a:rPr lang="en-US" sz="2800" dirty="0">
                    <a:solidFill>
                      <a:srgbClr val="000000"/>
                    </a:solidFill>
                    <a:latin typeface="Times New Roman" panose="02020603050405020304" pitchFamily="18" charset="0"/>
                    <a:ea typeface="Times New Roman" panose="02020603050405020304" pitchFamily="18" charset="0"/>
                  </a:rPr>
                  <a:t>=</a:t>
                </a:r>
                <a14:m>
                  <m:oMath xmlns:m="http://schemas.openxmlformats.org/officeDocument/2006/math">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3</m:t>
                        </m:r>
                      </m:den>
                    </m:f>
                  </m:oMath>
                </a14:m>
                <a:r>
                  <a:rPr lang="en-US" sz="2800" dirty="0">
                    <a:solidFill>
                      <a:srgbClr val="000000"/>
                    </a:solidFill>
                    <a:latin typeface="Times New Roman" panose="02020603050405020304" pitchFamily="18" charset="0"/>
                    <a:ea typeface="Times New Roman" panose="02020603050405020304" pitchFamily="18" charset="0"/>
                  </a:rPr>
                  <a:t>.5</a:t>
                </a:r>
                <a:r>
                  <a:rPr lang="en-US" sz="2800" baseline="30000" dirty="0">
                    <a:solidFill>
                      <a:srgbClr val="000000"/>
                    </a:solidFill>
                    <a:latin typeface="Times New Roman" panose="02020603050405020304" pitchFamily="18" charset="0"/>
                    <a:ea typeface="Times New Roman" panose="02020603050405020304" pitchFamily="18" charset="0"/>
                  </a:rPr>
                  <a:t>2</a:t>
                </a:r>
                <a:r>
                  <a:rPr lang="en-US" sz="2800" dirty="0">
                    <a:solidFill>
                      <a:srgbClr val="000000"/>
                    </a:solidFill>
                    <a:latin typeface="Times New Roman" panose="02020603050405020304" pitchFamily="18" charset="0"/>
                    <a:ea typeface="Times New Roman" panose="02020603050405020304" pitchFamily="18" charset="0"/>
                  </a:rPr>
                  <a:t>.3=25 (cm</a:t>
                </a:r>
                <a:r>
                  <a:rPr lang="en-US" sz="2800" baseline="30000" dirty="0">
                    <a:solidFill>
                      <a:srgbClr val="000000"/>
                    </a:solidFill>
                    <a:latin typeface="Times New Roman" panose="02020603050405020304" pitchFamily="18" charset="0"/>
                    <a:ea typeface="Times New Roman" panose="02020603050405020304" pitchFamily="18" charset="0"/>
                  </a:rPr>
                  <a:t>3  </a:t>
                </a:r>
                <a:r>
                  <a:rPr lang="en-US" sz="2800" dirty="0">
                    <a:solidFill>
                      <a:srgbClr val="000000"/>
                    </a:solidFill>
                    <a:latin typeface="Times New Roman" panose="02020603050405020304" pitchFamily="18" charset="0"/>
                    <a:ea typeface="Times New Roman" panose="02020603050405020304" pitchFamily="18" charset="0"/>
                  </a:rPr>
                  <a:t>)</a:t>
                </a:r>
                <a:r>
                  <a:rPr lang="en-US" sz="2800" baseline="30000" dirty="0">
                    <a:solidFill>
                      <a:srgbClr val="000000"/>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74765" y="4614602"/>
                <a:ext cx="6096000" cy="1172244"/>
              </a:xfrm>
              <a:prstGeom prst="rect">
                <a:avLst/>
              </a:prstGeom>
              <a:blipFill>
                <a:blip r:embed="rId4"/>
                <a:stretch>
                  <a:fillRect l="-2000" t="-5729" b="-5729"/>
                </a:stretch>
              </a:blipFill>
            </p:spPr>
            <p:txBody>
              <a:bodyPr/>
              <a:lstStyle/>
              <a:p>
                <a:r>
                  <a:rPr lang="en-US">
                    <a:noFill/>
                  </a:rPr>
                  <a:t> </a:t>
                </a:r>
              </a:p>
            </p:txBody>
          </p:sp>
        </mc:Fallback>
      </mc:AlternateContent>
      <p:sp>
        <p:nvSpPr>
          <p:cNvPr id="6" name="Rectangle 5"/>
          <p:cNvSpPr/>
          <p:nvPr/>
        </p:nvSpPr>
        <p:spPr>
          <a:xfrm>
            <a:off x="283028" y="279294"/>
            <a:ext cx="11373395" cy="523220"/>
          </a:xfrm>
          <a:prstGeom prst="rect">
            <a:avLst/>
          </a:prstGeom>
        </p:spPr>
        <p:txBody>
          <a:bodyPr wrap="square">
            <a:spAutoFit/>
          </a:bodyPr>
          <a:lstStyle/>
          <a:p>
            <a:pPr algn="just">
              <a:spcBef>
                <a:spcPts val="300"/>
              </a:spcBef>
              <a:spcAft>
                <a:spcPts val="300"/>
              </a:spcAft>
            </a:pPr>
            <a:r>
              <a:rPr lang="nl-NL" sz="2800" b="1" dirty="0" smtClean="0">
                <a:solidFill>
                  <a:srgbClr val="0070C0"/>
                </a:solidFill>
                <a:latin typeface="Times New Roman" panose="02020603050405020304" pitchFamily="18" charset="0"/>
                <a:ea typeface="Times New Roman" panose="02020603050405020304" pitchFamily="18" charset="0"/>
              </a:rPr>
              <a:t>2. Thể </a:t>
            </a:r>
            <a:r>
              <a:rPr lang="nl-NL" sz="2800" b="1" dirty="0">
                <a:solidFill>
                  <a:srgbClr val="0070C0"/>
                </a:solidFill>
                <a:latin typeface="Times New Roman" panose="02020603050405020304" pitchFamily="18" charset="0"/>
                <a:ea typeface="Times New Roman" panose="02020603050405020304" pitchFamily="18" charset="0"/>
              </a:rPr>
              <a:t>tích của hình chóp tam giác đều và hình chóp tứ giác đều</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20650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12551" y="504290"/>
            <a:ext cx="1187944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rgbClr val="2888E1"/>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altLang="en-US" sz="2800" b="1" i="0" u="none" strike="noStrike" cap="none" normalizeH="0" baseline="0" dirty="0" smtClean="0">
                <a:ln>
                  <a:noFill/>
                </a:ln>
                <a:solidFill>
                  <a:srgbClr val="2888E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2888E1"/>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1" i="0" u="none" strike="noStrike" cap="none" normalizeH="0" baseline="0" dirty="0" smtClean="0">
                <a:ln>
                  <a:noFill/>
                </a:ln>
                <a:solidFill>
                  <a:srgbClr val="2888E1"/>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chóp</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7169" name="Picture 20" descr="Vận dụng 1 trang 52 Toán 8 Tập 1 Chân trời sáng tạo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235" y="1347395"/>
            <a:ext cx="2972475" cy="2332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80191" y="3163517"/>
            <a:ext cx="1122412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r>
            <a:br>
              <a:rPr kumimoji="0" lang="en-US" altLang="en-US"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b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mép</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đỉnh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3,18 m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đáy</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21545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TotalTime>
  <Words>1147</Words>
  <Application>Microsoft Office PowerPoint</Application>
  <PresentationFormat>Widescreen</PresentationFormat>
  <Paragraphs>98</Paragraphs>
  <Slides>18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18</vt:i4>
      </vt:variant>
    </vt:vector>
  </HeadingPairs>
  <TitlesOfParts>
    <vt:vector size="29" baseType="lpstr">
      <vt:lpstr>-apple-system</vt:lpstr>
      <vt:lpstr>Arial</vt:lpstr>
      <vt:lpstr>Calibri</vt:lpstr>
      <vt:lpstr>Calibri Light</vt:lpstr>
      <vt:lpstr>Cambria Math</vt:lpstr>
      <vt:lpstr>Roboto</vt:lpstr>
      <vt:lpstr>Times New Roman</vt:lpstr>
      <vt:lpstr>Office Theme</vt:lpstr>
      <vt:lpstr>Bitmap Image</vt:lpstr>
      <vt:lpstr>Equation</vt:lpstr>
      <vt:lpstr>MathType 7.0 Equation</vt:lpstr>
      <vt:lpstr>BÀI 2: DIỆN TÍCH XUNG QUANH VÀ THỂ TÍCH CỦA HÌNH CHÓP TAM GIÁC ĐỀU, HÌNH CHÓP TỨ GIÁC ĐỀU </vt:lpstr>
      <vt:lpstr>PowerPoint Presentation</vt:lpstr>
      <vt:lpstr>PowerPoint Presentation</vt:lpstr>
      <vt:lpstr>PowerPoint Presentation</vt:lpstr>
      <vt:lpstr>PowerPoint Presentation</vt:lpstr>
      <vt:lpstr>VD1: Tính diện tích xung quanh và  diện tích toàn phần của chiếc hộp hình chóp tứ giác đều ở </vt:lpstr>
      <vt:lpstr>Bạn Hùng có một cái gàu có dạng hình chóp tứ giác đều và một cái thùng (không chứa nước) có dạng hình lăng trụ đứng. Hai vật này có cùng diện tích đáy và chiều cao (Hình 3a).Hùng múc đầy một gàu nước và đổ vào thùng thì thấy chiều cao của cột nước bằng 1/3  chiều cao của thùng (Hình 3b). Gọi Sđáy­ là diện tích đáy và h là chiều cao của cái gàu. a) Tính thể tích V của phần nước đổ vào theo Sđáy và h. b) Từ câu a) hãy dự đoán thể tích của chiếc gàu? </vt:lpstr>
      <vt:lpstr>Thể tích hình chóp tam giác đều (hình chóp tam giác đều) bằng 1/3  diện tích đáy nhân với chiều cao</vt:lpstr>
      <vt:lpstr>PowerPoint Presentation</vt:lpstr>
      <vt:lpstr>PowerPoint Presentation</vt:lpstr>
      <vt:lpstr>PowerPoint Presentation</vt:lpstr>
      <vt:lpstr>Tên ngọn núi nằm ở biên giới tỉnh Lào Cai và tỉnh Lai Châu?</vt:lpstr>
      <vt:lpstr>PowerPoint Presentation</vt:lpstr>
      <vt:lpstr>PowerPoint Presentation</vt:lpstr>
      <vt:lpstr>PowerPoint Presentation</vt:lpstr>
      <vt:lpstr>PowerPoint Presentation</vt:lpstr>
      <vt:lpstr>Câu 5. Một khối Rubic có dạng hình chóp tam giác đều. Biết chiều cao khoảng 5,88cm, thể tích của khối Rubic là 44,002 cm . Tính diện tích đáy của khối Rubic.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dc:creator>
  <cp:lastModifiedBy>1</cp:lastModifiedBy>
  <cp:revision>94</cp:revision>
  <dcterms:created xsi:type="dcterms:W3CDTF">2023-06-14T15:41:28Z</dcterms:created>
  <dcterms:modified xsi:type="dcterms:W3CDTF">2023-06-25T17:36:44Z</dcterms:modified>
</cp:coreProperties>
</file>