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8" r:id="rId2"/>
    <p:sldId id="294" r:id="rId3"/>
    <p:sldId id="300" r:id="rId4"/>
    <p:sldId id="301" r:id="rId5"/>
    <p:sldId id="259" r:id="rId6"/>
    <p:sldId id="303" r:id="rId7"/>
    <p:sldId id="304" r:id="rId8"/>
    <p:sldId id="272" r:id="rId9"/>
    <p:sldId id="279" r:id="rId10"/>
    <p:sldId id="283" r:id="rId11"/>
    <p:sldId id="307" r:id="rId12"/>
    <p:sldId id="306" r:id="rId13"/>
    <p:sldId id="284" r:id="rId14"/>
    <p:sldId id="309" r:id="rId15"/>
    <p:sldId id="308" r:id="rId16"/>
    <p:sldId id="310" r:id="rId17"/>
    <p:sldId id="289" r:id="rId18"/>
    <p:sldId id="263" r:id="rId19"/>
    <p:sldId id="292" r:id="rId20"/>
    <p:sldId id="293" r:id="rId21"/>
    <p:sldId id="271" r:id="rId22"/>
    <p:sldId id="311" r:id="rId23"/>
    <p:sldId id="295" r:id="rId24"/>
    <p:sldId id="296" r:id="rId25"/>
    <p:sldId id="297" r:id="rId26"/>
    <p:sldId id="274" r:id="rId27"/>
    <p:sldId id="282" r:id="rId28"/>
    <p:sldId id="276" r:id="rId29"/>
    <p:sldId id="312" r:id="rId30"/>
    <p:sldId id="27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66"/>
    <a:srgbClr val="000099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4640" autoAdjust="0"/>
  </p:normalViewPr>
  <p:slideViewPr>
    <p:cSldViewPr>
      <p:cViewPr>
        <p:scale>
          <a:sx n="77" d="100"/>
          <a:sy n="77" d="100"/>
        </p:scale>
        <p:origin x="-88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271B-70A0-4886-8298-97D9682E37F8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685-E26E-4F7F-A6D1-17ED5B6F4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0489-8DD7-47E2-896B-137EBAAD6AB3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8D1F-0F9E-43BD-8B55-279351CDC8BA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AD71-2F03-4FBE-A280-D93814D71363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DC71-60FC-4900-8D93-C54E1DB16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222-3A82-402C-8AFD-1C9CE79E0033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CD7D-90EC-4EB6-955C-314308C35DB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21EC-1FD5-44B7-B3F8-810657DA1453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BC08-AC8F-4862-8E2A-3497102765BF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D7B0-B4FC-4689-9286-CF20600D5E2E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B66-BDD4-4D09-8328-A1C97CAA9271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1142-6764-442F-BB63-483788C60A7F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EDCF-753C-4B17-9E10-172D8D5544E6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477CCD-8334-4953-8238-32B7787C0A1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vi-VN" smtClean="0"/>
              <a:t>TRẦN LÊ HẠNH - THCS Ngô Văn Sở - Vật lý 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9CE1A4-C74F-41FB-9180-4370FCB31BA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vi.wikipedia.org/wiki/T%E1%BA%ADp_tin:Monitor.arp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jpeg"/><Relationship Id="rId7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1.gif"/><Relationship Id="rId3" Type="http://schemas.openxmlformats.org/officeDocument/2006/relationships/audio" Target="file:///E:\Dang\USB\S&#7842;N%20XU&#7844;T%20&#272;I&#7878;N%20N&#258;NG\Other%20Buttons%20-%20Soundsnap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40.jpeg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5.wav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9.jpeg"/><Relationship Id="rId4" Type="http://schemas.openxmlformats.org/officeDocument/2006/relationships/audio" Target="Other%20Buttons%20-%20Soundsnap.wav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audio" Target="Other%20Buttons%20-%20Soundsnap.wav" TargetMode="External"/><Relationship Id="rId7" Type="http://schemas.openxmlformats.org/officeDocument/2006/relationships/audio" Target="../media/audio4.wav"/><Relationship Id="rId12" Type="http://schemas.openxmlformats.org/officeDocument/2006/relationships/image" Target="../media/image41.gif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0.jpe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1.gif"/><Relationship Id="rId3" Type="http://schemas.openxmlformats.org/officeDocument/2006/relationships/audio" Target="file:///E:\Dang\USB\S&#7842;N%20XU&#7844;T%20&#272;I&#7878;N%20N&#258;NG\Other%20Buttons%20-%20Soundsnap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40.jpeg"/><Relationship Id="rId2" Type="http://schemas.openxmlformats.org/officeDocument/2006/relationships/audio" Target="file:///E:\Dang\USB\S&#7842;N%20XU&#7844;T%20&#272;I&#7878;N%20N&#258;NG\tay%20HOT.wav" TargetMode="External"/><Relationship Id="rId1" Type="http://schemas.openxmlformats.org/officeDocument/2006/relationships/audio" Target="file:///E:\Dang\USB\S&#7842;N%20XU&#7844;T%20&#272;I&#7878;N%20N&#258;NG\nen.wav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5.wav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9.jpeg"/><Relationship Id="rId4" Type="http://schemas.openxmlformats.org/officeDocument/2006/relationships/audio" Target="Other%20Buttons%20-%20Soundsnap.wav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openxmlformats.org/officeDocument/2006/relationships/image" Target="../media/image6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V&#7853;t%20l&#237;%209%202011-2012\BAIGIANGDIENTU\tac%20dung%20tu%20cua%20dong%20dien%20%20clipBVMTSDTD\New%20folder\con%20duong%20den%20truong.mp3" TargetMode="External"/><Relationship Id="rId6" Type="http://schemas.openxmlformats.org/officeDocument/2006/relationships/image" Target="../media/image64.gif"/><Relationship Id="rId5" Type="http://schemas.openxmlformats.org/officeDocument/2006/relationships/hyperlink" Target="http://www.hcm.edu.vn/Sogddt_qltn/" TargetMode="External"/><Relationship Id="rId4" Type="http://schemas.openxmlformats.org/officeDocument/2006/relationships/image" Target="../media/image63.gif"/><Relationship Id="rId9" Type="http://schemas.openxmlformats.org/officeDocument/2006/relationships/image" Target="../media/image6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867400" cy="76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-533400" y="228600"/>
            <a:ext cx="4572000" cy="1752600"/>
          </a:xfrm>
          <a:prstGeom prst="cloudCallout">
            <a:avLst>
              <a:gd name="adj1" fmla="val -19534"/>
              <a:gd name="adj2" fmla="val 199686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800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45609" y="2684155"/>
            <a:ext cx="7239000" cy="21130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4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2588" y="2784475"/>
            <a:ext cx="760412" cy="873125"/>
          </a:xfrm>
          <a:noFill/>
          <a:ln/>
        </p:spPr>
      </p:pic>
      <p:grpSp>
        <p:nvGrpSpPr>
          <p:cNvPr id="122897" name="Group 17"/>
          <p:cNvGrpSpPr>
            <a:grpSpLocks/>
          </p:cNvGrpSpPr>
          <p:nvPr/>
        </p:nvGrpSpPr>
        <p:grpSpPr bwMode="auto">
          <a:xfrm>
            <a:off x="5265738" y="838200"/>
            <a:ext cx="73025" cy="1298575"/>
            <a:chOff x="1104" y="816"/>
            <a:chExt cx="96" cy="1584"/>
          </a:xfrm>
        </p:grpSpPr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04" name="Group 24"/>
          <p:cNvGrpSpPr>
            <a:grpSpLocks/>
          </p:cNvGrpSpPr>
          <p:nvPr/>
        </p:nvGrpSpPr>
        <p:grpSpPr bwMode="auto">
          <a:xfrm rot="10800000">
            <a:off x="4648200" y="2716213"/>
            <a:ext cx="214313" cy="650875"/>
            <a:chOff x="2304" y="2640"/>
            <a:chExt cx="240" cy="720"/>
          </a:xfrm>
        </p:grpSpPr>
        <p:grpSp>
          <p:nvGrpSpPr>
            <p:cNvPr id="122905" name="Group 25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122906" name="Group 26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122907" name="Line 27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8" name="Rectangle 28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vi-VN"/>
                </a:p>
              </p:txBody>
            </p:sp>
            <p:sp>
              <p:nvSpPr>
                <p:cNvPr id="122909" name="Line 29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0" name="Line 30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1" name="Line 31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12" name="Line 32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13" name="Line 33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14" name="AutoShape 34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1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25788"/>
            <a:ext cx="654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16" name="Group 36"/>
          <p:cNvGrpSpPr>
            <a:grpSpLocks/>
          </p:cNvGrpSpPr>
          <p:nvPr/>
        </p:nvGrpSpPr>
        <p:grpSpPr bwMode="auto">
          <a:xfrm>
            <a:off x="8075613" y="3103563"/>
            <a:ext cx="542925" cy="196850"/>
            <a:chOff x="1824" y="1536"/>
            <a:chExt cx="2784" cy="645"/>
          </a:xfrm>
        </p:grpSpPr>
        <p:pic>
          <p:nvPicPr>
            <p:cNvPr id="122917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8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19" name="Picture 39" descr="BienTr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6623050" y="3221038"/>
            <a:ext cx="65881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1" name="Line 41"/>
          <p:cNvSpPr>
            <a:spLocks noChangeShapeType="1"/>
          </p:cNvSpPr>
          <p:nvPr/>
        </p:nvSpPr>
        <p:spPr bwMode="auto">
          <a:xfrm>
            <a:off x="5295900" y="1073150"/>
            <a:ext cx="3081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2" name="Line 42"/>
          <p:cNvSpPr>
            <a:spLocks noChangeShapeType="1"/>
          </p:cNvSpPr>
          <p:nvPr/>
        </p:nvSpPr>
        <p:spPr bwMode="auto">
          <a:xfrm flipH="1">
            <a:off x="4784725" y="1073150"/>
            <a:ext cx="544513" cy="1643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3" name="Line 43"/>
          <p:cNvSpPr>
            <a:spLocks noChangeShapeType="1"/>
          </p:cNvSpPr>
          <p:nvPr/>
        </p:nvSpPr>
        <p:spPr bwMode="auto">
          <a:xfrm flipV="1">
            <a:off x="4716463" y="3360738"/>
            <a:ext cx="817562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4" name="Line 44"/>
          <p:cNvSpPr>
            <a:spLocks noChangeShapeType="1"/>
          </p:cNvSpPr>
          <p:nvPr/>
        </p:nvSpPr>
        <p:spPr bwMode="auto">
          <a:xfrm>
            <a:off x="6040438" y="3338513"/>
            <a:ext cx="762000" cy="11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5" name="Line 45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52" name="Group 72"/>
          <p:cNvGrpSpPr>
            <a:grpSpLocks/>
          </p:cNvGrpSpPr>
          <p:nvPr/>
        </p:nvGrpSpPr>
        <p:grpSpPr bwMode="auto">
          <a:xfrm>
            <a:off x="4784725" y="838200"/>
            <a:ext cx="3632200" cy="1878013"/>
            <a:chOff x="3014" y="528"/>
            <a:chExt cx="2288" cy="1183"/>
          </a:xfrm>
        </p:grpSpPr>
        <p:sp>
          <p:nvSpPr>
            <p:cNvPr id="122896" name="AutoShape 16" descr="70%"/>
            <p:cNvSpPr>
              <a:spLocks noChangeArrowheads="1"/>
            </p:cNvSpPr>
            <p:nvPr/>
          </p:nvSpPr>
          <p:spPr bwMode="auto">
            <a:xfrm>
              <a:off x="3230" y="1267"/>
              <a:ext cx="2056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33" name="Group 53"/>
            <p:cNvGrpSpPr>
              <a:grpSpLocks/>
            </p:cNvGrpSpPr>
            <p:nvPr/>
          </p:nvGrpSpPr>
          <p:grpSpPr bwMode="auto">
            <a:xfrm>
              <a:off x="5175" y="528"/>
              <a:ext cx="45" cy="818"/>
              <a:chOff x="1104" y="816"/>
              <a:chExt cx="96" cy="1584"/>
            </a:xfrm>
          </p:grpSpPr>
          <p:sp>
            <p:nvSpPr>
              <p:cNvPr id="122934" name="Rectangle 54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8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5" name="Rectangle 55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96" cy="43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6" name="Line 56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20" name="AutoShape 40" descr="70%"/>
            <p:cNvSpPr>
              <a:spLocks noChangeArrowheads="1"/>
            </p:cNvSpPr>
            <p:nvPr/>
          </p:nvSpPr>
          <p:spPr bwMode="auto">
            <a:xfrm>
              <a:off x="3168" y="1344"/>
              <a:ext cx="2057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8" name="Line 48"/>
            <p:cNvSpPr>
              <a:spLocks noChangeShapeType="1"/>
            </p:cNvSpPr>
            <p:nvPr/>
          </p:nvSpPr>
          <p:spPr bwMode="auto">
            <a:xfrm flipH="1">
              <a:off x="3014" y="676"/>
              <a:ext cx="343" cy="10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9" name="Line 49"/>
            <p:cNvSpPr>
              <a:spLocks noChangeShapeType="1"/>
            </p:cNvSpPr>
            <p:nvPr/>
          </p:nvSpPr>
          <p:spPr bwMode="auto">
            <a:xfrm>
              <a:off x="3360" y="676"/>
              <a:ext cx="1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0" name="Line 50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1" name="Line 51"/>
          <p:cNvSpPr>
            <a:spLocks noChangeShapeType="1"/>
          </p:cNvSpPr>
          <p:nvPr/>
        </p:nvSpPr>
        <p:spPr bwMode="auto">
          <a:xfrm>
            <a:off x="5951538" y="3302000"/>
            <a:ext cx="762000" cy="119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2" name="Line 52"/>
          <p:cNvSpPr>
            <a:spLocks noChangeShapeType="1"/>
          </p:cNvSpPr>
          <p:nvPr/>
        </p:nvSpPr>
        <p:spPr bwMode="auto">
          <a:xfrm flipV="1">
            <a:off x="4784725" y="3360738"/>
            <a:ext cx="8175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7" name="Line 57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8" name="Line 58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9" name="Line 59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0" name="Line 60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41" name="Picture 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84525"/>
            <a:ext cx="6858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42" name="Group 62"/>
          <p:cNvGrpSpPr>
            <a:grpSpLocks/>
          </p:cNvGrpSpPr>
          <p:nvPr/>
        </p:nvGrpSpPr>
        <p:grpSpPr bwMode="auto">
          <a:xfrm rot="-23813800">
            <a:off x="8259763" y="3130550"/>
            <a:ext cx="384175" cy="611188"/>
            <a:chOff x="2278" y="2679"/>
            <a:chExt cx="314" cy="764"/>
          </a:xfrm>
        </p:grpSpPr>
        <p:sp>
          <p:nvSpPr>
            <p:cNvPr id="122943" name="Line 63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4" name="Line 64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9177338" y="1343025"/>
            <a:ext cx="0" cy="2301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0" y="2743200"/>
            <a:ext cx="4343400" cy="267765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Một KNC (gọi là nam châm thử) được đặt tự do trên trục thẳng đứng, đang chỉ hướng Nam-Bắc. Đưa nó đến các vị trí khác nhau xung quanh dây dẫn có dòng điện hoặc xung quanh nam </a:t>
            </a:r>
            <a:r>
              <a:rPr lang="vi-VN" sz="2400" b="1" dirty="0" smtClean="0">
                <a:solidFill>
                  <a:schemeClr val="bg1"/>
                </a:solidFill>
              </a:rPr>
              <a:t>châm.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486172" y="5968486"/>
            <a:ext cx="6800056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pl-P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châm lệch khỏi hướng Nam - Bắc</a:t>
            </a:r>
          </a:p>
        </p:txBody>
      </p:sp>
      <p:grpSp>
        <p:nvGrpSpPr>
          <p:cNvPr id="122945" name="Group 65"/>
          <p:cNvGrpSpPr>
            <a:grpSpLocks/>
          </p:cNvGrpSpPr>
          <p:nvPr/>
        </p:nvGrpSpPr>
        <p:grpSpPr bwMode="auto">
          <a:xfrm>
            <a:off x="3886200" y="1371600"/>
            <a:ext cx="482600" cy="838200"/>
            <a:chOff x="2448" y="864"/>
            <a:chExt cx="304" cy="528"/>
          </a:xfrm>
        </p:grpSpPr>
        <p:sp>
          <p:nvSpPr>
            <p:cNvPr id="122926" name="Oval 46" descr="Woven mat"/>
            <p:cNvSpPr>
              <a:spLocks noChangeArrowheads="1"/>
            </p:cNvSpPr>
            <p:nvPr/>
          </p:nvSpPr>
          <p:spPr bwMode="auto">
            <a:xfrm>
              <a:off x="2448" y="1318"/>
              <a:ext cx="304" cy="7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7" name="AutoShape 47"/>
            <p:cNvSpPr>
              <a:spLocks noChangeArrowheads="1"/>
            </p:cNvSpPr>
            <p:nvPr/>
          </p:nvSpPr>
          <p:spPr bwMode="auto">
            <a:xfrm>
              <a:off x="2592" y="864"/>
              <a:ext cx="23" cy="4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01" name="Group 21"/>
          <p:cNvGrpSpPr>
            <a:grpSpLocks/>
          </p:cNvGrpSpPr>
          <p:nvPr/>
        </p:nvGrpSpPr>
        <p:grpSpPr bwMode="auto">
          <a:xfrm rot="10800000">
            <a:off x="3657600" y="1219200"/>
            <a:ext cx="868363" cy="314325"/>
            <a:chOff x="2064" y="1872"/>
            <a:chExt cx="1152" cy="384"/>
          </a:xfrm>
        </p:grpSpPr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9" y="838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TRƯỜNG: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145" y="1291719"/>
            <a:ext cx="1944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08" y="47196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I./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TỪ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65787" y="838200"/>
            <a:ext cx="16770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Nam châm thử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886200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Quan sát hiện tượng khi đưa kim nam châm xung quanh dây dẫn có dòng điện</a:t>
            </a:r>
            <a:r>
              <a:rPr lang="vi-VN" sz="2400" b="1" smtClean="0"/>
              <a:t>.</a:t>
            </a:r>
            <a:r>
              <a:rPr lang="vi-VN" b="1" smtClean="0"/>
              <a:t> 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Có hiện tượng gì xảy ra với kim nam châm?</a:t>
            </a:r>
          </a:p>
          <a:p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4783E-7 L 0.33194 -0.083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41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1184E-6 L 0.33593 -0.08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2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953" grpId="0" animBg="1"/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90" y="1258094"/>
            <a:ext cx="27432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3385" y="413543"/>
            <a:ext cx="34290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LỰC TỪ:</a:t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 TRƯỜNG: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11</a:t>
            </a:fld>
            <a:endParaRPr lang="en-US"/>
          </a:p>
        </p:txBody>
      </p:sp>
      <p:pic>
        <p:nvPicPr>
          <p:cNvPr id="14" name="Picture 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0"/>
            <a:ext cx="895350" cy="827087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-609600" y="2743200"/>
            <a:ext cx="1944189" cy="1066800"/>
            <a:chOff x="431074" y="3352800"/>
            <a:chExt cx="1944189" cy="10668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Minus 28"/>
            <p:cNvSpPr/>
            <p:nvPr/>
          </p:nvSpPr>
          <p:spPr>
            <a:xfrm>
              <a:off x="470263" y="3352800"/>
              <a:ext cx="1905000" cy="838200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685800" y="3886200"/>
              <a:ext cx="1447800" cy="2286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431074" y="3581400"/>
              <a:ext cx="1905000" cy="838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685800" y="3657600"/>
              <a:ext cx="1447800" cy="2286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1371600" y="3657600"/>
              <a:ext cx="748937" cy="2286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71600" y="3886200"/>
              <a:ext cx="6858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38400" y="1676400"/>
            <a:ext cx="1828800" cy="381000"/>
            <a:chOff x="3810000" y="3657600"/>
            <a:chExt cx="1828800" cy="381000"/>
          </a:xfrm>
        </p:grpSpPr>
        <p:sp>
          <p:nvSpPr>
            <p:cNvPr id="36" name="Oval 35"/>
            <p:cNvSpPr/>
            <p:nvPr/>
          </p:nvSpPr>
          <p:spPr>
            <a:xfrm>
              <a:off x="4267200" y="3657600"/>
              <a:ext cx="914400" cy="381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4925">
              <a:solidFill>
                <a:srgbClr val="FF66FF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810000" y="3821475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5400000">
            <a:off x="3236323" y="1296488"/>
            <a:ext cx="228600" cy="1066801"/>
            <a:chOff x="5791200" y="2362199"/>
            <a:chExt cx="228600" cy="1066801"/>
          </a:xfrm>
        </p:grpSpPr>
        <p:sp>
          <p:nvSpPr>
            <p:cNvPr id="39" name="Flowchart: Sort 38"/>
            <p:cNvSpPr/>
            <p:nvPr/>
          </p:nvSpPr>
          <p:spPr>
            <a:xfrm flipV="1">
              <a:off x="5791200" y="2362199"/>
              <a:ext cx="228600" cy="10668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erge 39"/>
            <p:cNvSpPr/>
            <p:nvPr/>
          </p:nvSpPr>
          <p:spPr>
            <a:xfrm>
              <a:off x="5791200" y="2895600"/>
              <a:ext cx="228600" cy="533400"/>
            </a:xfrm>
            <a:prstGeom prst="flowChartMer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24400" y="1828800"/>
            <a:ext cx="1828800" cy="381000"/>
            <a:chOff x="3810000" y="3657600"/>
            <a:chExt cx="1828800" cy="381000"/>
          </a:xfrm>
        </p:grpSpPr>
        <p:sp>
          <p:nvSpPr>
            <p:cNvPr id="42" name="Oval 41"/>
            <p:cNvSpPr/>
            <p:nvPr/>
          </p:nvSpPr>
          <p:spPr>
            <a:xfrm>
              <a:off x="4267200" y="3657600"/>
              <a:ext cx="914400" cy="381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4925">
              <a:solidFill>
                <a:srgbClr val="FF66FF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810000" y="3821475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5522323" y="1448888"/>
            <a:ext cx="228600" cy="1066801"/>
            <a:chOff x="5791200" y="2362199"/>
            <a:chExt cx="228600" cy="1066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lowchart: Sort 44"/>
            <p:cNvSpPr/>
            <p:nvPr/>
          </p:nvSpPr>
          <p:spPr>
            <a:xfrm flipV="1">
              <a:off x="5791200" y="2362199"/>
              <a:ext cx="228600" cy="10668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Merge 45"/>
            <p:cNvSpPr/>
            <p:nvPr/>
          </p:nvSpPr>
          <p:spPr>
            <a:xfrm>
              <a:off x="5791200" y="2895600"/>
              <a:ext cx="228600" cy="533400"/>
            </a:xfrm>
            <a:prstGeom prst="flowChartMer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76724" y="533400"/>
            <a:ext cx="3357876" cy="1600200"/>
            <a:chOff x="5334000" y="3048000"/>
            <a:chExt cx="3357876" cy="1600200"/>
          </a:xfrm>
        </p:grpSpPr>
        <p:grpSp>
          <p:nvGrpSpPr>
            <p:cNvPr id="48" name="Group 51"/>
            <p:cNvGrpSpPr/>
            <p:nvPr/>
          </p:nvGrpSpPr>
          <p:grpSpPr>
            <a:xfrm>
              <a:off x="5334000" y="3048000"/>
              <a:ext cx="3357876" cy="1600200"/>
              <a:chOff x="5181600" y="2133600"/>
              <a:chExt cx="3357876" cy="1600200"/>
            </a:xfrm>
          </p:grpSpPr>
          <p:grpSp>
            <p:nvGrpSpPr>
              <p:cNvPr id="51" name="Group 44"/>
              <p:cNvGrpSpPr/>
              <p:nvPr/>
            </p:nvGrpSpPr>
            <p:grpSpPr>
              <a:xfrm>
                <a:off x="5181600" y="2133600"/>
                <a:ext cx="3357876" cy="1600200"/>
                <a:chOff x="5943600" y="2133600"/>
                <a:chExt cx="3357876" cy="1600200"/>
              </a:xfrm>
            </p:grpSpPr>
            <p:grpSp>
              <p:nvGrpSpPr>
                <p:cNvPr id="53" name="Group 56"/>
                <p:cNvGrpSpPr/>
                <p:nvPr/>
              </p:nvGrpSpPr>
              <p:grpSpPr>
                <a:xfrm>
                  <a:off x="5943600" y="2133600"/>
                  <a:ext cx="3048000" cy="1448594"/>
                  <a:chOff x="2667000" y="3809206"/>
                  <a:chExt cx="3048000" cy="1448594"/>
                </a:xfrm>
              </p:grpSpPr>
              <p:sp>
                <p:nvSpPr>
                  <p:cNvPr id="56" name="Parallelogram 55"/>
                  <p:cNvSpPr/>
                  <p:nvPr/>
                </p:nvSpPr>
                <p:spPr>
                  <a:xfrm>
                    <a:off x="2667000" y="4800600"/>
                    <a:ext cx="3048000" cy="457200"/>
                  </a:xfrm>
                  <a:prstGeom prst="parallelogram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Can 56"/>
                  <p:cNvSpPr/>
                  <p:nvPr/>
                </p:nvSpPr>
                <p:spPr>
                  <a:xfrm>
                    <a:off x="5410200" y="3962400"/>
                    <a:ext cx="152400" cy="990600"/>
                  </a:xfrm>
                  <a:prstGeom prst="can">
                    <a:avLst/>
                  </a:prstGeom>
                  <a:solidFill>
                    <a:srgbClr val="FF66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Can 57"/>
                  <p:cNvSpPr/>
                  <p:nvPr/>
                </p:nvSpPr>
                <p:spPr>
                  <a:xfrm>
                    <a:off x="2819400" y="3962400"/>
                    <a:ext cx="152400" cy="990600"/>
                  </a:xfrm>
                  <a:prstGeom prst="can">
                    <a:avLst/>
                  </a:prstGeom>
                  <a:solidFill>
                    <a:srgbClr val="FF66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9" name="Group 54"/>
                  <p:cNvGrpSpPr/>
                  <p:nvPr/>
                </p:nvGrpSpPr>
                <p:grpSpPr>
                  <a:xfrm>
                    <a:off x="2895600" y="3809206"/>
                    <a:ext cx="2590800" cy="229394"/>
                    <a:chOff x="6019800" y="3124200"/>
                    <a:chExt cx="2590800" cy="229394"/>
                  </a:xfrm>
                </p:grpSpPr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6019800" y="3124200"/>
                      <a:ext cx="25908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>
                      <a:off x="5918563" y="3238500"/>
                      <a:ext cx="2286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5400000">
                      <a:off x="8482443" y="3237706"/>
                      <a:ext cx="2286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5956663" y="3581400"/>
                  <a:ext cx="2895600" cy="152400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arallelogram 54"/>
                <p:cNvSpPr/>
                <p:nvPr/>
              </p:nvSpPr>
              <p:spPr>
                <a:xfrm rot="19225128">
                  <a:off x="8547034" y="3421583"/>
                  <a:ext cx="754442" cy="167233"/>
                </a:xfrm>
                <a:prstGeom prst="parallelogram">
                  <a:avLst/>
                </a:prstGeom>
                <a:blipFill>
                  <a:blip r:embed="rId4"/>
                  <a:tile tx="0" ty="0" sx="100000" sy="100000" flip="none" algn="tl"/>
                </a:blipFill>
                <a:scene3d>
                  <a:camera prst="isometricOffAxis2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 flipV="1">
                <a:off x="5410200" y="3352800"/>
                <a:ext cx="228600" cy="1523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397137" y="3694611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001000" y="3657600"/>
              <a:ext cx="292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449461" y="533400"/>
            <a:ext cx="1712678" cy="1588"/>
            <a:chOff x="6458861" y="1905000"/>
            <a:chExt cx="1712678" cy="158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458861" y="1905000"/>
              <a:ext cx="780139" cy="1588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391400" y="1905000"/>
              <a:ext cx="780139" cy="1588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2089" y="4038600"/>
            <a:ext cx="9031279" cy="28194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KNC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4375 -0.133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56984E-6 C -0.00486 0.04371 -0.00972 0.08789 -0.03802 0.11518 C -0.06632 0.14247 -0.13281 0.15472 -0.16944 0.16328 C -0.20625 0.17207 -0.23212 0.16929 -0.25798 0.1669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860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7206E-6 C -0.00468 0.04347 -0.0092 0.08718 -0.03576 0.11424 C -0.06215 0.14153 -0.1243 0.15356 -0.15868 0.16211 C -0.19305 0.17067 -0.21736 0.16813 -0.24166 0.16581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85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84" y="413543"/>
            <a:ext cx="8880615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LỰC TỪ:</a:t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12</a:t>
            </a:fld>
            <a:endParaRPr lang="en-US"/>
          </a:p>
        </p:txBody>
      </p:sp>
      <p:pic>
        <p:nvPicPr>
          <p:cNvPr id="14" name="Picture 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0"/>
            <a:ext cx="895350" cy="827087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7650" y="1447800"/>
            <a:ext cx="881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5243" y="2438400"/>
            <a:ext cx="3575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2588" y="2784475"/>
            <a:ext cx="760412" cy="873125"/>
          </a:xfrm>
          <a:noFill/>
          <a:ln/>
        </p:spPr>
      </p:pic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5265738" y="838200"/>
            <a:ext cx="73025" cy="1298575"/>
            <a:chOff x="1104" y="816"/>
            <a:chExt cx="96" cy="1584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35" name="Group 7"/>
          <p:cNvGrpSpPr>
            <a:grpSpLocks/>
          </p:cNvGrpSpPr>
          <p:nvPr/>
        </p:nvGrpSpPr>
        <p:grpSpPr bwMode="auto">
          <a:xfrm rot="10800000">
            <a:off x="4648200" y="2716213"/>
            <a:ext cx="214313" cy="650875"/>
            <a:chOff x="2304" y="2640"/>
            <a:chExt cx="240" cy="720"/>
          </a:xfrm>
        </p:grpSpPr>
        <p:grpSp>
          <p:nvGrpSpPr>
            <p:cNvPr id="124936" name="Group 8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124937" name="Group 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124938" name="Line 1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9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vi-VN"/>
                </a:p>
              </p:txBody>
            </p:sp>
            <p:sp>
              <p:nvSpPr>
                <p:cNvPr id="124940" name="Line 1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1" name="Line 1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2" name="Line 1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43" name="Line 1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4" name="Line 1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45" name="AutoShape 17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94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25788"/>
            <a:ext cx="654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8075613" y="3103563"/>
            <a:ext cx="542925" cy="196850"/>
            <a:chOff x="1824" y="1536"/>
            <a:chExt cx="2784" cy="645"/>
          </a:xfrm>
        </p:grpSpPr>
        <p:pic>
          <p:nvPicPr>
            <p:cNvPr id="124948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9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950" name="Picture 22" descr="BienTr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6623050" y="3221038"/>
            <a:ext cx="65881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51" name="Line 23"/>
          <p:cNvSpPr>
            <a:spLocks noChangeShapeType="1"/>
          </p:cNvSpPr>
          <p:nvPr/>
        </p:nvSpPr>
        <p:spPr bwMode="auto">
          <a:xfrm>
            <a:off x="5295900" y="1073150"/>
            <a:ext cx="3081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 flipH="1">
            <a:off x="4784725" y="1073150"/>
            <a:ext cx="544513" cy="1643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V="1">
            <a:off x="4716463" y="3360738"/>
            <a:ext cx="817562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6040438" y="3338513"/>
            <a:ext cx="762000" cy="11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956" name="Group 28"/>
          <p:cNvGrpSpPr>
            <a:grpSpLocks/>
          </p:cNvGrpSpPr>
          <p:nvPr/>
        </p:nvGrpSpPr>
        <p:grpSpPr bwMode="auto">
          <a:xfrm>
            <a:off x="4784725" y="838200"/>
            <a:ext cx="3632200" cy="1878013"/>
            <a:chOff x="3014" y="528"/>
            <a:chExt cx="2288" cy="1183"/>
          </a:xfrm>
        </p:grpSpPr>
        <p:sp>
          <p:nvSpPr>
            <p:cNvPr id="124957" name="AutoShape 29" descr="70%"/>
            <p:cNvSpPr>
              <a:spLocks noChangeArrowheads="1"/>
            </p:cNvSpPr>
            <p:nvPr/>
          </p:nvSpPr>
          <p:spPr bwMode="auto">
            <a:xfrm>
              <a:off x="3230" y="1267"/>
              <a:ext cx="2056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958" name="Group 30"/>
            <p:cNvGrpSpPr>
              <a:grpSpLocks/>
            </p:cNvGrpSpPr>
            <p:nvPr/>
          </p:nvGrpSpPr>
          <p:grpSpPr bwMode="auto">
            <a:xfrm>
              <a:off x="5175" y="528"/>
              <a:ext cx="45" cy="818"/>
              <a:chOff x="1104" y="816"/>
              <a:chExt cx="96" cy="1584"/>
            </a:xfrm>
          </p:grpSpPr>
          <p:sp>
            <p:nvSpPr>
              <p:cNvPr id="124959" name="Rectangle 31"/>
              <p:cNvSpPr>
                <a:spLocks noChangeArrowheads="1"/>
              </p:cNvSpPr>
              <p:nvPr/>
            </p:nvSpPr>
            <p:spPr bwMode="auto">
              <a:xfrm>
                <a:off x="1104" y="1584"/>
                <a:ext cx="96" cy="8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0" name="Rectangle 32"/>
              <p:cNvSpPr>
                <a:spLocks noChangeArrowheads="1"/>
              </p:cNvSpPr>
              <p:nvPr/>
            </p:nvSpPr>
            <p:spPr bwMode="auto">
              <a:xfrm>
                <a:off x="1104" y="816"/>
                <a:ext cx="96" cy="43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1" name="Line 33"/>
              <p:cNvSpPr>
                <a:spLocks noChangeShapeType="1"/>
              </p:cNvSpPr>
              <p:nvPr/>
            </p:nvSpPr>
            <p:spPr bwMode="auto">
              <a:xfrm>
                <a:off x="1152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62" name="AutoShape 34" descr="70%"/>
            <p:cNvSpPr>
              <a:spLocks noChangeArrowheads="1"/>
            </p:cNvSpPr>
            <p:nvPr/>
          </p:nvSpPr>
          <p:spPr bwMode="auto">
            <a:xfrm>
              <a:off x="3168" y="1344"/>
              <a:ext cx="2057" cy="248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 flipH="1">
              <a:off x="3014" y="676"/>
              <a:ext cx="343" cy="10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>
              <a:off x="3360" y="676"/>
              <a:ext cx="1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65" name="Line 37"/>
          <p:cNvSpPr>
            <a:spLocks noChangeShapeType="1"/>
          </p:cNvSpPr>
          <p:nvPr/>
        </p:nvSpPr>
        <p:spPr bwMode="auto">
          <a:xfrm flipV="1">
            <a:off x="7186613" y="2949575"/>
            <a:ext cx="871537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>
            <a:off x="5951538" y="3302000"/>
            <a:ext cx="762000" cy="119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7" name="Line 39"/>
          <p:cNvSpPr>
            <a:spLocks noChangeShapeType="1"/>
          </p:cNvSpPr>
          <p:nvPr/>
        </p:nvSpPr>
        <p:spPr bwMode="auto">
          <a:xfrm flipV="1">
            <a:off x="4784725" y="3360738"/>
            <a:ext cx="817563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8626475" y="1073150"/>
            <a:ext cx="0" cy="177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 flipV="1">
            <a:off x="8610600" y="1066800"/>
            <a:ext cx="0" cy="1771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0" name="Line 42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71" name="Line 43"/>
          <p:cNvSpPr>
            <a:spLocks noChangeShapeType="1"/>
          </p:cNvSpPr>
          <p:nvPr/>
        </p:nvSpPr>
        <p:spPr bwMode="auto">
          <a:xfrm>
            <a:off x="8283575" y="1073150"/>
            <a:ext cx="327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72" name="Picture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84525"/>
            <a:ext cx="6858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73" name="Group 45"/>
          <p:cNvGrpSpPr>
            <a:grpSpLocks/>
          </p:cNvGrpSpPr>
          <p:nvPr/>
        </p:nvGrpSpPr>
        <p:grpSpPr bwMode="auto">
          <a:xfrm rot="-23813800">
            <a:off x="8259763" y="3130550"/>
            <a:ext cx="384175" cy="611188"/>
            <a:chOff x="2278" y="2679"/>
            <a:chExt cx="314" cy="764"/>
          </a:xfrm>
        </p:grpSpPr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78" name="Line 50"/>
          <p:cNvSpPr>
            <a:spLocks noChangeShapeType="1"/>
          </p:cNvSpPr>
          <p:nvPr/>
        </p:nvSpPr>
        <p:spPr bwMode="auto">
          <a:xfrm flipV="1">
            <a:off x="9177338" y="1343025"/>
            <a:ext cx="0" cy="2301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982" name="Group 54"/>
          <p:cNvGrpSpPr>
            <a:grpSpLocks/>
          </p:cNvGrpSpPr>
          <p:nvPr/>
        </p:nvGrpSpPr>
        <p:grpSpPr bwMode="auto">
          <a:xfrm>
            <a:off x="3933825" y="5105400"/>
            <a:ext cx="1447800" cy="1295400"/>
            <a:chOff x="2448" y="864"/>
            <a:chExt cx="304" cy="528"/>
          </a:xfrm>
        </p:grpSpPr>
        <p:sp>
          <p:nvSpPr>
            <p:cNvPr id="124983" name="Oval 55" descr="Woven mat"/>
            <p:cNvSpPr>
              <a:spLocks noChangeArrowheads="1"/>
            </p:cNvSpPr>
            <p:nvPr/>
          </p:nvSpPr>
          <p:spPr bwMode="auto">
            <a:xfrm>
              <a:off x="2448" y="1318"/>
              <a:ext cx="304" cy="7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4" name="AutoShape 56"/>
            <p:cNvSpPr>
              <a:spLocks noChangeArrowheads="1"/>
            </p:cNvSpPr>
            <p:nvPr/>
          </p:nvSpPr>
          <p:spPr bwMode="auto">
            <a:xfrm>
              <a:off x="2592" y="864"/>
              <a:ext cx="23" cy="4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986" name="Group 58"/>
          <p:cNvGrpSpPr>
            <a:grpSpLocks/>
          </p:cNvGrpSpPr>
          <p:nvPr/>
        </p:nvGrpSpPr>
        <p:grpSpPr bwMode="auto">
          <a:xfrm rot="10800000">
            <a:off x="3962400" y="4876800"/>
            <a:ext cx="1447800" cy="542925"/>
            <a:chOff x="2064" y="1872"/>
            <a:chExt cx="1152" cy="384"/>
          </a:xfrm>
        </p:grpSpPr>
        <p:sp>
          <p:nvSpPr>
            <p:cNvPr id="124987" name="AutoShape 59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8" name="AutoShape 60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92" name="Text Box 64"/>
          <p:cNvSpPr txBox="1">
            <a:spLocks noChangeArrowheads="1"/>
          </p:cNvSpPr>
          <p:nvPr/>
        </p:nvSpPr>
        <p:spPr bwMode="auto">
          <a:xfrm>
            <a:off x="0" y="3886200"/>
            <a:ext cx="9144000" cy="1200329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- Dùng kim nam châm để nhận biết từ trường.</a:t>
            </a:r>
          </a:p>
          <a:p>
            <a:r>
              <a:rPr lang="vi-VN" sz="2400" dirty="0">
                <a:solidFill>
                  <a:schemeClr val="bg1"/>
                </a:solidFill>
              </a:rPr>
              <a:t>- Nơi nào trong không gian có lực từ tác dụng lên kim nam châm thì nơi đó có từ trường.</a:t>
            </a:r>
          </a:p>
        </p:txBody>
      </p:sp>
      <p:sp>
        <p:nvSpPr>
          <p:cNvPr id="124995" name="Text Box 67" descr="Blue tissue paper"/>
          <p:cNvSpPr txBox="1">
            <a:spLocks noChangeArrowheads="1"/>
          </p:cNvSpPr>
          <p:nvPr/>
        </p:nvSpPr>
        <p:spPr bwMode="auto">
          <a:xfrm>
            <a:off x="119063" y="3843598"/>
            <a:ext cx="7162800" cy="1077218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dirty="0"/>
              <a:t>Qua các thí nghiệm trên, ta có thể nhận biết từ trường bằng cách nào?</a:t>
            </a:r>
          </a:p>
        </p:txBody>
      </p:sp>
      <p:sp>
        <p:nvSpPr>
          <p:cNvPr id="124996" name="Text Box 68" descr="Parchment"/>
          <p:cNvSpPr txBox="1">
            <a:spLocks noChangeArrowheads="1"/>
          </p:cNvSpPr>
          <p:nvPr/>
        </p:nvSpPr>
        <p:spPr bwMode="auto">
          <a:xfrm>
            <a:off x="229280" y="3886200"/>
            <a:ext cx="4572000" cy="57943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63385" y="413543"/>
            <a:ext cx="34290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LỰC TỪ:</a:t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 TRƯỜNG: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49870" y="2030153"/>
            <a:ext cx="34339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9.24855E-7 L 0.22917 -0.549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74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4104E-6 L 0.22083 -0.538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124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92" grpId="0" animBg="1"/>
      <p:bldP spid="124995" grpId="0" animBg="1"/>
      <p:bldP spid="124995" grpId="1" animBg="1"/>
      <p:bldP spid="124996" grpId="0" animBg="1"/>
      <p:bldP spid="12499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85" y="413543"/>
            <a:ext cx="34290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LỰC TỪ:</a:t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 TRƯỜNG: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14</a:t>
            </a:fld>
            <a:endParaRPr lang="en-US"/>
          </a:p>
        </p:txBody>
      </p:sp>
      <p:pic>
        <p:nvPicPr>
          <p:cNvPr id="14" name="Picture 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0"/>
            <a:ext cx="895350" cy="827087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0704" y="1371600"/>
            <a:ext cx="852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5243" y="2209800"/>
            <a:ext cx="3575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5839" y="3048000"/>
            <a:ext cx="7486651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098" y="2586335"/>
            <a:ext cx="8068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4099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2177522356_4c8249c1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644037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 smtClean="0">
                <a:solidFill>
                  <a:srgbClr val="FF0000"/>
                </a:solidFill>
              </a:rPr>
              <a:t>* T</a:t>
            </a:r>
            <a:r>
              <a:rPr lang="en-US" sz="2800" dirty="0">
                <a:solidFill>
                  <a:srgbClr val="FF0000"/>
                </a:solidFill>
              </a:rPr>
              <a:t>ừ</a:t>
            </a:r>
            <a:r>
              <a:rPr lang="vi-VN" sz="2800" dirty="0">
                <a:solidFill>
                  <a:srgbClr val="FF0000"/>
                </a:solidFill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5805488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 Lân cận các đường dây cao th</a:t>
            </a:r>
            <a:r>
              <a:rPr lang="pt-BR" sz="2400" dirty="0"/>
              <a:t>ế, c</a:t>
            </a:r>
            <a:r>
              <a:rPr lang="en-US" sz="2400" dirty="0" err="1"/>
              <a:t>ột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l</a:t>
            </a:r>
            <a:r>
              <a:rPr lang="vi-VN" sz="2400" dirty="0"/>
              <a:t>ô</a:t>
            </a:r>
            <a:r>
              <a:rPr lang="en-US" sz="2400" dirty="0" err="1"/>
              <a:t>i</a:t>
            </a:r>
            <a:r>
              <a:rPr lang="vi-VN" sz="2400" dirty="0"/>
              <a:t>.</a:t>
            </a:r>
            <a:r>
              <a:rPr lang="en-US" sz="2400" dirty="0"/>
              <a:t> </a:t>
            </a:r>
          </a:p>
        </p:txBody>
      </p:sp>
      <p:pic>
        <p:nvPicPr>
          <p:cNvPr id="21514" name="Picture 10" descr="nghiemj_thu_220%20DZ%20Hue%20Dong%20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870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340995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6200" y="766763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91000" y="4572000"/>
            <a:ext cx="472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đang</a:t>
            </a:r>
            <a:r>
              <a:rPr lang="vi-VN" sz="2800" dirty="0">
                <a:latin typeface="Times New Roman" pitchFamily="18" charset="0"/>
              </a:rPr>
              <a:t> vận hành: màn h</a:t>
            </a:r>
            <a:r>
              <a:rPr lang="en-US" sz="2800" dirty="0">
                <a:latin typeface="Times New Roman" pitchFamily="18" charset="0"/>
              </a:rPr>
              <a:t>ì</a:t>
            </a:r>
            <a:r>
              <a:rPr lang="vi-VN" sz="2800" dirty="0">
                <a:latin typeface="Times New Roman" pitchFamily="18" charset="0"/>
              </a:rPr>
              <a:t>nh máy vi tính, đồng hồ điện, máy sấy tóc, điện thoại di động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vi-VN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45647" r="68808" b="35001"/>
          <a:stretch>
            <a:fillRect/>
          </a:stretch>
        </p:blipFill>
        <p:spPr bwMode="auto">
          <a:xfrm>
            <a:off x="381000" y="19812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80px-Moni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66" y="1461448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4799013"/>
            <a:ext cx="3352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latin typeface="Times New Roman" pitchFamily="18" charset="0"/>
              </a:rPr>
              <a:t>- Các dây tiếp đất của các thiết bị điện..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34" y="1469409"/>
            <a:ext cx="2667000" cy="3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80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Documents\tu truong\tu truong 10.jpeg"/>
          <p:cNvPicPr>
            <a:picLocks noChangeAspect="1" noChangeArrowheads="1"/>
          </p:cNvPicPr>
          <p:nvPr/>
        </p:nvPicPr>
        <p:blipFill>
          <a:blip r:embed="rId2"/>
          <a:srcRect l="12355" t="8205" r="7336" b="9744"/>
          <a:stretch>
            <a:fillRect/>
          </a:stretch>
        </p:blipFill>
        <p:spPr bwMode="auto">
          <a:xfrm>
            <a:off x="600595" y="1178169"/>
            <a:ext cx="3209405" cy="2403231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15892" r="3488" b="13265"/>
          <a:stretch>
            <a:fillRect/>
          </a:stretch>
        </p:blipFill>
        <p:spPr bwMode="auto">
          <a:xfrm>
            <a:off x="4648200" y="1066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8999"/>
            <a:ext cx="3886200" cy="3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 trường thường được phát hiện ở khu vực: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5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236220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radio,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gamma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2004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3200400"/>
            <a:ext cx="4248150" cy="3295650"/>
            <a:chOff x="381000" y="3200400"/>
            <a:chExt cx="4248150" cy="3295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3962400"/>
              <a:ext cx="180975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D:\Documents\tu truong\tu truong 9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200400"/>
              <a:ext cx="2466975" cy="184785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304800" y="2819400"/>
            <a:ext cx="8610600" cy="3886200"/>
            <a:chOff x="304800" y="2667000"/>
            <a:chExt cx="8382000" cy="3886200"/>
          </a:xfrm>
        </p:grpSpPr>
        <p:pic>
          <p:nvPicPr>
            <p:cNvPr id="11" name="Picture 3" descr="D:\Documents\tu truong\tu truong 13.jpeg"/>
            <p:cNvPicPr>
              <a:picLocks noChangeAspect="1" noChangeArrowheads="1"/>
            </p:cNvPicPr>
            <p:nvPr/>
          </p:nvPicPr>
          <p:blipFill>
            <a:blip r:embed="rId4"/>
            <a:srcRect l="11641" t="8240" r="31217" b="6367"/>
            <a:stretch>
              <a:fillRect/>
            </a:stretch>
          </p:blipFill>
          <p:spPr bwMode="auto">
            <a:xfrm>
              <a:off x="7315200" y="3657600"/>
              <a:ext cx="1371600" cy="2895600"/>
            </a:xfrm>
            <a:prstGeom prst="rect">
              <a:avLst/>
            </a:prstGeom>
            <a:noFill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lum/>
            </a:blip>
            <a:srcRect l="14159" t="17937" r="18584" b="28251"/>
            <a:stretch>
              <a:fillRect/>
            </a:stretch>
          </p:blipFill>
          <p:spPr bwMode="auto">
            <a:xfrm>
              <a:off x="762000" y="2667000"/>
              <a:ext cx="1828800" cy="144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/>
            <a:srcRect r="48485" b="16230"/>
            <a:stretch>
              <a:fillRect/>
            </a:stretch>
          </p:blipFill>
          <p:spPr bwMode="auto">
            <a:xfrm>
              <a:off x="6324600" y="2819400"/>
              <a:ext cx="1295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0"/>
            <p:cNvGrpSpPr/>
            <p:nvPr/>
          </p:nvGrpSpPr>
          <p:grpSpPr>
            <a:xfrm>
              <a:off x="304800" y="4149969"/>
              <a:ext cx="3124200" cy="2403231"/>
              <a:chOff x="304800" y="4149969"/>
              <a:chExt cx="3124200" cy="2403231"/>
            </a:xfrm>
          </p:grpSpPr>
          <p:pic>
            <p:nvPicPr>
              <p:cNvPr id="15" name="Picture 4" descr="D:\Documents\tu truong\tu truong 10.jpeg"/>
              <p:cNvPicPr>
                <a:picLocks noChangeAspect="1" noChangeArrowheads="1"/>
              </p:cNvPicPr>
              <p:nvPr/>
            </p:nvPicPr>
            <p:blipFill>
              <a:blip r:embed="rId7"/>
              <a:srcRect l="12355" t="8205" r="7336" b="9744"/>
              <a:stretch>
                <a:fillRect/>
              </a:stretch>
            </p:blipFill>
            <p:spPr bwMode="auto">
              <a:xfrm>
                <a:off x="304800" y="4149969"/>
                <a:ext cx="3124200" cy="2403231"/>
              </a:xfrm>
              <a:prstGeom prst="rect">
                <a:avLst/>
              </a:prstGeom>
              <a:noFill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 l="15892" r="3488" b="13265"/>
              <a:stretch>
                <a:fillRect/>
              </a:stretch>
            </p:blipFill>
            <p:spPr bwMode="auto">
              <a:xfrm>
                <a:off x="913387" y="4295775"/>
                <a:ext cx="198120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505200" y="2775228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53059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Giáo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dục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bảo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môi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trường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8316E-6 L -1.4375 -0.00694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9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17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6712" y="671512"/>
            <a:ext cx="8534400" cy="8604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C4 : Nếu có một kim nam châm thì em làm thế nào để phát hiện ra trong dây dẫn AB có dòng điện hay không?</a:t>
            </a:r>
          </a:p>
        </p:txBody>
      </p:sp>
      <p:grpSp>
        <p:nvGrpSpPr>
          <p:cNvPr id="17411" name="Group 70"/>
          <p:cNvGrpSpPr>
            <a:grpSpLocks/>
          </p:cNvGrpSpPr>
          <p:nvPr/>
        </p:nvGrpSpPr>
        <p:grpSpPr bwMode="auto">
          <a:xfrm>
            <a:off x="1320800" y="1828800"/>
            <a:ext cx="228600" cy="2286000"/>
            <a:chOff x="1104" y="672"/>
            <a:chExt cx="144" cy="1776"/>
          </a:xfrm>
        </p:grpSpPr>
        <p:sp>
          <p:nvSpPr>
            <p:cNvPr id="57411" name="AutoShape 67"/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3" name="AutoShape 69"/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2" name="AutoShape 68"/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</p:grpSp>
      <p:sp>
        <p:nvSpPr>
          <p:cNvPr id="17412" name="Line 75"/>
          <p:cNvSpPr>
            <a:spLocks noChangeShapeType="1"/>
          </p:cNvSpPr>
          <p:nvPr/>
        </p:nvSpPr>
        <p:spPr bwMode="auto">
          <a:xfrm>
            <a:off x="1549400" y="2362200"/>
            <a:ext cx="5791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Freeform 76"/>
          <p:cNvSpPr>
            <a:spLocks/>
          </p:cNvSpPr>
          <p:nvPr/>
        </p:nvSpPr>
        <p:spPr bwMode="auto">
          <a:xfrm>
            <a:off x="7543800" y="2286000"/>
            <a:ext cx="1600200" cy="4572000"/>
          </a:xfrm>
          <a:custGeom>
            <a:avLst/>
            <a:gdLst>
              <a:gd name="T0" fmla="*/ 0 w 672"/>
              <a:gd name="T1" fmla="*/ 0 h 1943"/>
              <a:gd name="T2" fmla="*/ 685800 w 672"/>
              <a:gd name="T3" fmla="*/ 338841 h 1943"/>
              <a:gd name="T4" fmla="*/ 1257300 w 672"/>
              <a:gd name="T5" fmla="*/ 1016523 h 1943"/>
              <a:gd name="T6" fmla="*/ 1485900 w 672"/>
              <a:gd name="T7" fmla="*/ 2258940 h 1943"/>
              <a:gd name="T8" fmla="*/ 571500 w 672"/>
              <a:gd name="T9" fmla="*/ 3501357 h 1943"/>
              <a:gd name="T10" fmla="*/ 228600 w 672"/>
              <a:gd name="T11" fmla="*/ 4066092 h 1943"/>
              <a:gd name="T12" fmla="*/ 364331 w 672"/>
              <a:gd name="T13" fmla="*/ 4572000 h 19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1943"/>
              <a:gd name="T23" fmla="*/ 672 w 672"/>
              <a:gd name="T24" fmla="*/ 1943 h 19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1943">
                <a:moveTo>
                  <a:pt x="0" y="0"/>
                </a:moveTo>
                <a:cubicBezTo>
                  <a:pt x="100" y="36"/>
                  <a:pt x="200" y="72"/>
                  <a:pt x="288" y="144"/>
                </a:cubicBezTo>
                <a:cubicBezTo>
                  <a:pt x="376" y="216"/>
                  <a:pt x="472" y="296"/>
                  <a:pt x="528" y="432"/>
                </a:cubicBezTo>
                <a:cubicBezTo>
                  <a:pt x="584" y="568"/>
                  <a:pt x="672" y="784"/>
                  <a:pt x="624" y="960"/>
                </a:cubicBezTo>
                <a:cubicBezTo>
                  <a:pt x="576" y="1136"/>
                  <a:pt x="328" y="1360"/>
                  <a:pt x="240" y="1488"/>
                </a:cubicBezTo>
                <a:cubicBezTo>
                  <a:pt x="152" y="1616"/>
                  <a:pt x="110" y="1652"/>
                  <a:pt x="96" y="1728"/>
                </a:cubicBezTo>
                <a:cubicBezTo>
                  <a:pt x="82" y="1804"/>
                  <a:pt x="141" y="1898"/>
                  <a:pt x="153" y="19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Freeform 84"/>
          <p:cNvSpPr>
            <a:spLocks/>
          </p:cNvSpPr>
          <p:nvPr/>
        </p:nvSpPr>
        <p:spPr bwMode="auto">
          <a:xfrm>
            <a:off x="228600" y="2286000"/>
            <a:ext cx="1092200" cy="4572000"/>
          </a:xfrm>
          <a:custGeom>
            <a:avLst/>
            <a:gdLst>
              <a:gd name="T0" fmla="*/ 1092200 w 688"/>
              <a:gd name="T1" fmla="*/ 33618 h 2176"/>
              <a:gd name="T2" fmla="*/ 635000 w 688"/>
              <a:gd name="T3" fmla="*/ 134471 h 2176"/>
              <a:gd name="T4" fmla="*/ 101600 w 688"/>
              <a:gd name="T5" fmla="*/ 840441 h 2176"/>
              <a:gd name="T6" fmla="*/ 482600 w 688"/>
              <a:gd name="T7" fmla="*/ 1848970 h 2176"/>
              <a:gd name="T8" fmla="*/ 406400 w 688"/>
              <a:gd name="T9" fmla="*/ 3260911 h 2176"/>
              <a:gd name="T10" fmla="*/ 25400 w 688"/>
              <a:gd name="T11" fmla="*/ 3866029 h 2176"/>
              <a:gd name="T12" fmla="*/ 558800 w 688"/>
              <a:gd name="T13" fmla="*/ 4067734 h 2176"/>
              <a:gd name="T14" fmla="*/ 939800 w 688"/>
              <a:gd name="T15" fmla="*/ 4572000 h 2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2176"/>
              <a:gd name="T26" fmla="*/ 688 w 688"/>
              <a:gd name="T27" fmla="*/ 2176 h 2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2176">
                <a:moveTo>
                  <a:pt x="688" y="16"/>
                </a:moveTo>
                <a:cubicBezTo>
                  <a:pt x="596" y="8"/>
                  <a:pt x="504" y="0"/>
                  <a:pt x="400" y="64"/>
                </a:cubicBezTo>
                <a:cubicBezTo>
                  <a:pt x="296" y="128"/>
                  <a:pt x="80" y="264"/>
                  <a:pt x="64" y="400"/>
                </a:cubicBezTo>
                <a:cubicBezTo>
                  <a:pt x="48" y="536"/>
                  <a:pt x="272" y="688"/>
                  <a:pt x="304" y="880"/>
                </a:cubicBezTo>
                <a:cubicBezTo>
                  <a:pt x="336" y="1072"/>
                  <a:pt x="304" y="1392"/>
                  <a:pt x="256" y="1552"/>
                </a:cubicBezTo>
                <a:cubicBezTo>
                  <a:pt x="208" y="1712"/>
                  <a:pt x="0" y="1776"/>
                  <a:pt x="16" y="1840"/>
                </a:cubicBezTo>
                <a:cubicBezTo>
                  <a:pt x="32" y="1904"/>
                  <a:pt x="256" y="1880"/>
                  <a:pt x="352" y="1936"/>
                </a:cubicBezTo>
                <a:cubicBezTo>
                  <a:pt x="448" y="1992"/>
                  <a:pt x="520" y="2084"/>
                  <a:pt x="592" y="21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5" name="Group 71"/>
          <p:cNvGrpSpPr>
            <a:grpSpLocks/>
          </p:cNvGrpSpPr>
          <p:nvPr/>
        </p:nvGrpSpPr>
        <p:grpSpPr bwMode="auto">
          <a:xfrm>
            <a:off x="7343775" y="1847850"/>
            <a:ext cx="228600" cy="2286000"/>
            <a:chOff x="1104" y="672"/>
            <a:chExt cx="144" cy="1776"/>
          </a:xfrm>
        </p:grpSpPr>
        <p:sp>
          <p:nvSpPr>
            <p:cNvPr id="57416" name="AutoShape 72"/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7" name="AutoShape 73"/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57418" name="AutoShape 74"/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</p:grpSp>
      <p:sp>
        <p:nvSpPr>
          <p:cNvPr id="57405" name="AutoShape 61"/>
          <p:cNvSpPr>
            <a:spLocks noChangeArrowheads="1"/>
          </p:cNvSpPr>
          <p:nvPr/>
        </p:nvSpPr>
        <p:spPr bwMode="auto">
          <a:xfrm>
            <a:off x="-1614488" y="43434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57370" name="AutoShape 26"/>
          <p:cNvSpPr>
            <a:spLocks noChangeArrowheads="1"/>
          </p:cNvSpPr>
          <p:nvPr/>
        </p:nvSpPr>
        <p:spPr bwMode="auto">
          <a:xfrm>
            <a:off x="-1343025" y="33956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-2409825" y="3276600"/>
            <a:ext cx="2243137" cy="319088"/>
            <a:chOff x="2112" y="1440"/>
            <a:chExt cx="1920" cy="192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b="1"/>
            </a:p>
          </p:txBody>
        </p:sp>
        <p:sp>
          <p:nvSpPr>
            <p:cNvPr id="17430" name="AutoShape 65"/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b="1"/>
            </a:p>
          </p:txBody>
        </p:sp>
      </p:grpSp>
      <p:pic>
        <p:nvPicPr>
          <p:cNvPr id="107545" name="Picture 25" descr="tay2Cut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3505200"/>
            <a:ext cx="2085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1"/>
          <p:cNvSpPr>
            <a:spLocks noChangeArrowheads="1"/>
          </p:cNvSpPr>
          <p:nvPr/>
        </p:nvSpPr>
        <p:spPr bwMode="auto">
          <a:xfrm>
            <a:off x="3614738" y="4346575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3890963" y="3398838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819400" y="3279775"/>
            <a:ext cx="2243138" cy="319088"/>
            <a:chOff x="2112" y="1440"/>
            <a:chExt cx="1920" cy="192"/>
          </a:xfrm>
        </p:grpSpPr>
        <p:sp>
          <p:nvSpPr>
            <p:cNvPr id="17427" name="AutoShape 64"/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b="1"/>
            </a:p>
          </p:txBody>
        </p:sp>
        <p:sp>
          <p:nvSpPr>
            <p:cNvPr id="17428" name="AutoShape 65"/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6934200" y="182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0.56927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0.57448 -0.006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0.57239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17919E-6 L 0.57413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57405" grpId="0" animBg="1"/>
      <p:bldP spid="57405" grpId="1" animBg="1"/>
      <p:bldP spid="57370" grpId="0" animBg="1"/>
      <p:bldP spid="57370" grpId="1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51" name="Freeform 3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sz="3200"/>
          </a:p>
        </p:txBody>
      </p: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746125" y="1828800"/>
            <a:ext cx="8001000" cy="914400"/>
            <a:chOff x="480" y="1152"/>
            <a:chExt cx="5040" cy="576"/>
          </a:xfrm>
        </p:grpSpPr>
        <p:sp>
          <p:nvSpPr>
            <p:cNvPr id="8283" name="AutoShape 6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000" b="1"/>
            </a:p>
          </p:txBody>
        </p:sp>
        <p:sp>
          <p:nvSpPr>
            <p:cNvPr id="130055" name="AutoShape 7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56" name="Text Box 8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8286" name="Rectangle 9"/>
            <p:cNvSpPr>
              <a:spLocks noChangeArrowheads="1"/>
            </p:cNvSpPr>
            <p:nvPr/>
          </p:nvSpPr>
          <p:spPr bwMode="auto">
            <a:xfrm>
              <a:off x="1296" y="1212"/>
              <a:ext cx="41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>
                  <a:latin typeface="Times New Roman" pitchFamily="18" charset="0"/>
                  <a:cs typeface="Times New Roman" pitchFamily="18" charset="0"/>
                </a:rPr>
                <a:t>Nam châm luôn có hai từ cực Bắc và Nam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058" name="Group 10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8260" name="Group 11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8281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1" name="Group 14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13006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6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726" y="341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7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8" name="Oval 20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78" name="Oval 2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070" name="Oval 22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80" name="Oval 2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262" name="Group 24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130073" name="AutoShape 25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4" name="AutoShape 26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075" name="AutoShape 27"/>
              <p:cNvSpPr>
                <a:spLocks noChangeArrowheads="1"/>
              </p:cNvSpPr>
              <p:nvPr/>
            </p:nvSpPr>
            <p:spPr bwMode="gray">
              <a:xfrm rot="10800000" flipH="1">
                <a:off x="2728" y="341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66" name="Oval 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Oval 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8" name="Oval 30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69" name="Oval 3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080" name="Oval 32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71" name="Oval 3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0082" name="AutoShape 34"/>
          <p:cNvSpPr>
            <a:spLocks noChangeArrowheads="1"/>
          </p:cNvSpPr>
          <p:nvPr/>
        </p:nvSpPr>
        <p:spPr bwMode="gray">
          <a:xfrm>
            <a:off x="33338" y="7620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083" name="Group 35"/>
          <p:cNvGrpSpPr>
            <a:grpSpLocks/>
          </p:cNvGrpSpPr>
          <p:nvPr/>
        </p:nvGrpSpPr>
        <p:grpSpPr bwMode="auto">
          <a:xfrm>
            <a:off x="95250" y="1779588"/>
            <a:ext cx="879475" cy="992187"/>
            <a:chOff x="250" y="1291"/>
            <a:chExt cx="586" cy="625"/>
          </a:xfrm>
        </p:grpSpPr>
        <p:sp>
          <p:nvSpPr>
            <p:cNvPr id="130084" name="AutoShape 36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5" name="AutoShape 37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086" name="AutoShape 38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4" name="Oval 39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Oval 40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gray">
            <a:xfrm rot="5400000">
              <a:off x="380" y="1401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7" name="Oval 42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9" name="Oval 44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0093" name="Freeform 45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8202" name="Object 46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2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AutoShap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/>
          <p:cNvSpPr>
            <a:spLocks/>
          </p:cNvSpPr>
          <p:nvPr/>
        </p:nvSpPr>
        <p:spPr bwMode="gray">
          <a:xfrm>
            <a:off x="1295400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096" name="Freeform 48"/>
          <p:cNvSpPr>
            <a:spLocks/>
          </p:cNvSpPr>
          <p:nvPr/>
        </p:nvSpPr>
        <p:spPr bwMode="gray">
          <a:xfrm>
            <a:off x="1035050" y="46497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0097" name="Group 49"/>
          <p:cNvGrpSpPr>
            <a:grpSpLocks/>
          </p:cNvGrpSpPr>
          <p:nvPr/>
        </p:nvGrpSpPr>
        <p:grpSpPr bwMode="auto">
          <a:xfrm>
            <a:off x="762000" y="3048000"/>
            <a:ext cx="8001000" cy="914400"/>
            <a:chOff x="480" y="1152"/>
            <a:chExt cx="5040" cy="576"/>
          </a:xfrm>
        </p:grpSpPr>
        <p:sp>
          <p:nvSpPr>
            <p:cNvPr id="8247" name="AutoShape 5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000" b="1"/>
            </a:p>
          </p:txBody>
        </p:sp>
        <p:sp>
          <p:nvSpPr>
            <p:cNvPr id="130099" name="AutoShape 5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0" name="Text Box 5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8250" name="Rectangle 53"/>
            <p:cNvSpPr>
              <a:spLocks noChangeArrowheads="1"/>
            </p:cNvSpPr>
            <p:nvPr/>
          </p:nvSpPr>
          <p:spPr bwMode="auto">
            <a:xfrm>
              <a:off x="1296" y="1212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>
                  <a:latin typeface="Times New Roman" pitchFamily="18" charset="0"/>
                  <a:cs typeface="Times New Roman" pitchFamily="18" charset="0"/>
                </a:rPr>
                <a:t>Mọi chỗ trên nam châm đều hút sắt mạnh như nhau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102" name="Group 54"/>
          <p:cNvGrpSpPr>
            <a:grpSpLocks/>
          </p:cNvGrpSpPr>
          <p:nvPr/>
        </p:nvGrpSpPr>
        <p:grpSpPr bwMode="auto">
          <a:xfrm>
            <a:off x="88900" y="2973388"/>
            <a:ext cx="879475" cy="992187"/>
            <a:chOff x="250" y="1291"/>
            <a:chExt cx="586" cy="625"/>
          </a:xfrm>
        </p:grpSpPr>
        <p:sp>
          <p:nvSpPr>
            <p:cNvPr id="130103" name="AutoShape 5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4" name="AutoShape 5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05" name="AutoShape 5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1" name="Oval 5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Oval 5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Oval 60"/>
            <p:cNvSpPr>
              <a:spLocks noChangeArrowheads="1"/>
            </p:cNvSpPr>
            <p:nvPr/>
          </p:nvSpPr>
          <p:spPr bwMode="gray">
            <a:xfrm rot="5400000">
              <a:off x="380" y="1401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4" name="Oval 6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110" name="Oval 6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6" name="Oval 6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0112" name="Group 64"/>
          <p:cNvGrpSpPr>
            <a:grpSpLocks/>
          </p:cNvGrpSpPr>
          <p:nvPr/>
        </p:nvGrpSpPr>
        <p:grpSpPr bwMode="auto">
          <a:xfrm>
            <a:off x="762000" y="4343400"/>
            <a:ext cx="8001000" cy="914400"/>
            <a:chOff x="480" y="1152"/>
            <a:chExt cx="5040" cy="576"/>
          </a:xfrm>
        </p:grpSpPr>
        <p:sp>
          <p:nvSpPr>
            <p:cNvPr id="8234" name="AutoShape 65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000" b="1"/>
            </a:p>
          </p:txBody>
        </p:sp>
        <p:sp>
          <p:nvSpPr>
            <p:cNvPr id="130114" name="AutoShape 66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5" name="Text Box 67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8237" name="Rectangle 68"/>
            <p:cNvSpPr>
              <a:spLocks noChangeArrowheads="1"/>
            </p:cNvSpPr>
            <p:nvPr/>
          </p:nvSpPr>
          <p:spPr bwMode="auto">
            <a:xfrm>
              <a:off x="1296" y="1212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v-SE" b="1">
                  <a:latin typeface="Times New Roman" pitchFamily="18" charset="0"/>
                  <a:cs typeface="Times New Roman" pitchFamily="18" charset="0"/>
                </a:rPr>
                <a:t>Nam châm có tính hút được sắt, niken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117" name="Group 69"/>
          <p:cNvGrpSpPr>
            <a:grpSpLocks/>
          </p:cNvGrpSpPr>
          <p:nvPr/>
        </p:nvGrpSpPr>
        <p:grpSpPr bwMode="auto">
          <a:xfrm>
            <a:off x="79375" y="4294188"/>
            <a:ext cx="879475" cy="992187"/>
            <a:chOff x="250" y="1291"/>
            <a:chExt cx="586" cy="625"/>
          </a:xfrm>
        </p:grpSpPr>
        <p:sp>
          <p:nvSpPr>
            <p:cNvPr id="130118" name="AutoShape 70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19" name="AutoShape 71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20" name="AutoShape 72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8" name="Oval 73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Oval 74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3" name="Oval 75"/>
            <p:cNvSpPr>
              <a:spLocks noChangeArrowheads="1"/>
            </p:cNvSpPr>
            <p:nvPr/>
          </p:nvSpPr>
          <p:spPr bwMode="gray">
            <a:xfrm rot="5400000">
              <a:off x="380" y="1401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1" name="Oval 76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125" name="Oval 77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3" name="Oval 78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0127" name="Group 79"/>
          <p:cNvGrpSpPr>
            <a:grpSpLocks/>
          </p:cNvGrpSpPr>
          <p:nvPr/>
        </p:nvGrpSpPr>
        <p:grpSpPr bwMode="auto">
          <a:xfrm>
            <a:off x="762000" y="5486400"/>
            <a:ext cx="8001000" cy="914400"/>
            <a:chOff x="480" y="1152"/>
            <a:chExt cx="5040" cy="576"/>
          </a:xfrm>
        </p:grpSpPr>
        <p:sp>
          <p:nvSpPr>
            <p:cNvPr id="8221" name="AutoShape 80"/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2000" b="1"/>
            </a:p>
          </p:txBody>
        </p:sp>
        <p:sp>
          <p:nvSpPr>
            <p:cNvPr id="130129" name="AutoShape 81"/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0" name="Text Box 82"/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8224" name="Rectangle 83"/>
            <p:cNvSpPr>
              <a:spLocks noChangeArrowheads="1"/>
            </p:cNvSpPr>
            <p:nvPr/>
          </p:nvSpPr>
          <p:spPr bwMode="auto">
            <a:xfrm>
              <a:off x="1296" y="1212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b="1">
                  <a:latin typeface="Times New Roman" pitchFamily="18" charset="0"/>
                  <a:cs typeface="Times New Roman" pitchFamily="18" charset="0"/>
                </a:rPr>
                <a:t>Khi bẻ đôi một nam châm ta được hai nam châm mới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132" name="Group 84"/>
          <p:cNvGrpSpPr>
            <a:grpSpLocks/>
          </p:cNvGrpSpPr>
          <p:nvPr/>
        </p:nvGrpSpPr>
        <p:grpSpPr bwMode="auto">
          <a:xfrm>
            <a:off x="79375" y="5449888"/>
            <a:ext cx="879475" cy="992187"/>
            <a:chOff x="250" y="1291"/>
            <a:chExt cx="586" cy="625"/>
          </a:xfrm>
        </p:grpSpPr>
        <p:sp>
          <p:nvSpPr>
            <p:cNvPr id="130133" name="AutoShape 8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4" name="AutoShape 8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135" name="AutoShape 8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5" name="Oval 8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8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8" name="Oval 90"/>
            <p:cNvSpPr>
              <a:spLocks noChangeArrowheads="1"/>
            </p:cNvSpPr>
            <p:nvPr/>
          </p:nvSpPr>
          <p:spPr bwMode="gray">
            <a:xfrm rot="5400000">
              <a:off x="380" y="1401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8" name="Oval 9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140" name="Oval 9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0" name="Oval 9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0142" name="Text Box 94"/>
          <p:cNvSpPr txBox="1">
            <a:spLocks noChangeArrowheads="1"/>
          </p:cNvSpPr>
          <p:nvPr/>
        </p:nvSpPr>
        <p:spPr bwMode="auto">
          <a:xfrm>
            <a:off x="228600" y="30480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sym typeface="Wingdings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0178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81000" y="739775"/>
            <a:ext cx="8610600" cy="860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C5: Thí nghiệm nào đã làm với nam châm chứng tỏ rằng xung quanh Trái Đất có từ trường?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5978525"/>
            <a:ext cx="8610600" cy="87947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Đó là thí nghiệm đặt kim nam châm ở trạng thái tự do, khi đã đứng yên, kim nam châm luôn chỉ hướng Nam - Bắc.</a:t>
            </a:r>
          </a:p>
        </p:txBody>
      </p:sp>
      <p:pic>
        <p:nvPicPr>
          <p:cNvPr id="16" name="Picture 2" descr="http://www.khoahoc.com.vn/photos/Image/2007/04/14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47900"/>
            <a:ext cx="3886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26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257800" cy="152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châm</a:t>
            </a:r>
            <a:r>
              <a:rPr lang="en-US" sz="2400" dirty="0"/>
              <a:t> </a:t>
            </a:r>
            <a:r>
              <a:rPr lang="en-US" sz="2400" dirty="0" err="1"/>
              <a:t>khổng</a:t>
            </a:r>
            <a:r>
              <a:rPr lang="en-US" sz="2400" dirty="0"/>
              <a:t> </a:t>
            </a:r>
            <a:r>
              <a:rPr lang="en-US" sz="2400" dirty="0" err="1"/>
              <a:t>lồ</a:t>
            </a:r>
            <a:r>
              <a:rPr lang="en-US" sz="2400" dirty="0"/>
              <a:t>:</a:t>
            </a:r>
          </a:p>
          <a:p>
            <a:pPr algn="just">
              <a:buNone/>
            </a:pPr>
            <a:r>
              <a:rPr lang="en-US" sz="2400" dirty="0"/>
              <a:t>+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+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Nam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15000" y="990600"/>
            <a:ext cx="3048000" cy="3124200"/>
            <a:chOff x="7391400" y="990600"/>
            <a:chExt cx="2743200" cy="2895600"/>
          </a:xfrm>
        </p:grpSpPr>
        <p:pic>
          <p:nvPicPr>
            <p:cNvPr id="1027" name="Picture 3" descr="D:\Documents\tu truong\tu truong1.jpeg"/>
            <p:cNvPicPr>
              <a:picLocks noChangeAspect="1" noChangeArrowheads="1"/>
            </p:cNvPicPr>
            <p:nvPr/>
          </p:nvPicPr>
          <p:blipFill>
            <a:blip r:embed="rId2"/>
            <a:srcRect l="15559" t="12000" r="14423" b="12000"/>
            <a:stretch>
              <a:fillRect/>
            </a:stretch>
          </p:blipFill>
          <p:spPr bwMode="auto">
            <a:xfrm>
              <a:off x="7391400" y="990600"/>
              <a:ext cx="2743200" cy="2895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11"/>
            <p:cNvGrpSpPr/>
            <p:nvPr/>
          </p:nvGrpSpPr>
          <p:grpSpPr>
            <a:xfrm rot="600000">
              <a:off x="8668205" y="2066023"/>
              <a:ext cx="158568" cy="677333"/>
              <a:chOff x="6705600" y="4495800"/>
              <a:chExt cx="1524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705600" y="4495800"/>
                <a:ext cx="1524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05600" y="44958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4876800"/>
            <a:ext cx="88392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đổi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bão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đột</a:t>
            </a:r>
            <a:r>
              <a:rPr lang="en-US" sz="2400" dirty="0"/>
              <a:t> </a:t>
            </a:r>
            <a:r>
              <a:rPr lang="en-US" sz="2400" dirty="0" err="1"/>
              <a:t>ngột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hưởng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khoẻ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lạc</a:t>
            </a:r>
            <a:r>
              <a:rPr lang="en-US" sz="2400" dirty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05600" y="609600"/>
            <a:ext cx="1295400" cy="3962400"/>
            <a:chOff x="6248400" y="762000"/>
            <a:chExt cx="1219200" cy="3429000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7293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762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8610600" cy="156966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C6: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5506" y="4267200"/>
            <a:ext cx="8610600" cy="46166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Không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bàn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266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nam châm</a:t>
            </a:r>
            <a:endParaRPr lang="en-US" sz="2400" b="1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</a:p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điện tích đứng yên</a:t>
            </a:r>
            <a:endParaRPr lang="en-US" sz="2400" b="1" baseline="-2500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trái đất</a:t>
            </a:r>
            <a:endParaRPr lang="en-US" sz="2400" b="1" baseline="30000">
              <a:solidFill>
                <a:schemeClr val="bg1"/>
              </a:solidFill>
            </a:endParaRPr>
          </a:p>
          <a:p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 quanh dòng điện</a:t>
            </a:r>
            <a:endParaRPr lang="en-US" sz="2400" b="1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i="1">
                <a:solidFill>
                  <a:schemeClr val="bg1"/>
                </a:solidFill>
                <a:latin typeface="Arial" charset="0"/>
                <a:cs typeface="Arial" charset="0"/>
              </a:rPr>
              <a:t>     Từ trường không tồn tại ở đâu?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2561" name="Picture 40" descr="Thumb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43" descr="abu061[1]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54305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7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8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5105400"/>
            <a:ext cx="304800" cy="304800"/>
          </a:xfrm>
        </p:spPr>
      </p:pic>
      <p:pic>
        <p:nvPicPr>
          <p:cNvPr id="54309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40386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112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4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24" fill="hold"/>
                                        <p:tgtEl>
                                          <p:spTgt spid="54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396" fill="hold"/>
                                        <p:tgtEl>
                                          <p:spTgt spid="54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4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4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5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6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7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8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9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1044" grpId="0" animBg="1"/>
      <p:bldP spid="12" grpId="0" animBg="1"/>
      <p:bldP spid="17" grpId="0" animBg="1"/>
      <p:bldP spid="21" grpId="0" animBg="1"/>
      <p:bldP spid="54303" grpId="0" animBg="1"/>
      <p:bldP spid="54303" grpId="1" animBg="1"/>
      <p:bldP spid="543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nam châm đặt gần nhau sẽ hút nhau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</a:p>
          <a:p>
            <a:r>
              <a:rPr lang="en-US" sz="2400" b="1">
                <a:solidFill>
                  <a:schemeClr val="bg1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nam châm đặt gần nhau sẽ đẩy nhau</a:t>
            </a:r>
            <a:endParaRPr lang="en-US" sz="2400" b="1" baseline="-2500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nam châm luôn chỉ hướng bắc nam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    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châm luôn hút được sắt.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2F2F2"/>
                </a:solidFill>
              </a:rPr>
              <a:t>    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 tác dụng của từ trường trái đất: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358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3585" name="Picture 40" descr="Thumb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43" descr="abu061[1]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55329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0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1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2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3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5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396" fill="hold"/>
                                        <p:tgtEl>
                                          <p:spTgt spid="5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024" fill="hold"/>
                                        <p:tgtEl>
                                          <p:spTgt spid="55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29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0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1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2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33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6" grpId="0" animBg="1"/>
      <p:bldP spid="1044" grpId="0" animBg="1"/>
      <p:bldP spid="12" grpId="0" animBg="1"/>
      <p:bldP spid="17" grpId="0" animBg="1"/>
      <p:bldP spid="21" grpId="0" animBg="1"/>
      <p:bldP spid="55327" grpId="0" animBg="1"/>
      <p:bldP spid="55327" grpId="1" animBg="1"/>
      <p:bldP spid="553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điểm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dẫn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dây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dẫn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     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Đặt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một </a:t>
            </a:r>
            <a:r>
              <a:rPr lang="en-US" sz="2400" dirty="0" err="1">
                <a:solidFill>
                  <a:schemeClr val="bg1"/>
                </a:solidFill>
              </a:rPr>
              <a:t>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châm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kim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lệch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khỏi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Bắc</a:t>
            </a:r>
            <a:r>
              <a:rPr lang="en-US" sz="2400" dirty="0">
                <a:solidFill>
                  <a:schemeClr val="bg1"/>
                </a:solidFill>
              </a:rPr>
              <a:t> Nam</a:t>
            </a: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vụn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giấy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chúng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hút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về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hướng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Bắc</a:t>
            </a:r>
            <a:r>
              <a:rPr lang="en-US" sz="2400" dirty="0">
                <a:solidFill>
                  <a:schemeClr val="bg1"/>
                </a:solidFill>
              </a:rPr>
              <a:t> Nam</a:t>
            </a: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</a:t>
            </a:r>
            <a:r>
              <a:rPr lang="en-US" sz="2400" dirty="0" err="1">
                <a:solidFill>
                  <a:schemeClr val="bg1"/>
                </a:solidFill>
              </a:rPr>
              <a:t>Đặt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đồng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hồ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chỉ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hướng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Bắc</a:t>
            </a:r>
            <a:r>
              <a:rPr lang="en-US" sz="2400" dirty="0">
                <a:solidFill>
                  <a:schemeClr val="bg1"/>
                </a:solidFill>
              </a:rPr>
              <a:t> Nam</a:t>
            </a: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2800" b="1" i="1" dirty="0" err="1">
                <a:solidFill>
                  <a:schemeClr val="bg1"/>
                </a:solidFill>
              </a:rPr>
              <a:t>Làm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thế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nào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để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nhận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biết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được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      </a:t>
            </a:r>
            <a:r>
              <a:rPr lang="en-US" sz="2800" b="1" i="1" dirty="0" err="1" smtClean="0">
                <a:solidFill>
                  <a:schemeClr val="bg1"/>
                </a:solidFill>
              </a:rPr>
              <a:t>tại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một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điểm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trong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không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gian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      </a:t>
            </a:r>
            <a:r>
              <a:rPr lang="en-US" sz="2800" b="1" i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từ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trường</a:t>
            </a:r>
            <a:r>
              <a:rPr lang="en-US" sz="2800" b="1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22561" name="Picture 40" descr="Thumb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43" descr="abu061[1]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" name="WordArt 226"/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WordArt 3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54305" name="ne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tay HO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7" name="Other Buttons - Soundsnap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8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5105400"/>
            <a:ext cx="304800" cy="304800"/>
          </a:xfrm>
        </p:spPr>
      </p:pic>
      <p:pic>
        <p:nvPicPr>
          <p:cNvPr id="54309" name="Other Buttons - Soundsnap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0" y="40386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30695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0000" fill="hold"/>
                                        <p:tgtEl>
                                          <p:spTgt spid="54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1024" fill="hold"/>
                                        <p:tgtEl>
                                          <p:spTgt spid="54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396" fill="hold"/>
                                        <p:tgtEl>
                                          <p:spTgt spid="54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396" fill="hold"/>
                                        <p:tgtEl>
                                          <p:spTgt spid="54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396" fill="hold"/>
                                        <p:tgtEl>
                                          <p:spTgt spid="54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5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6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7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8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9"/>
                </p:tgtEl>
              </p:cMediaNode>
            </p:audio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1044" grpId="0" animBg="1"/>
      <p:bldP spid="12" grpId="0" animBg="1"/>
      <p:bldP spid="17" grpId="0" animBg="1"/>
      <p:bldP spid="21" grpId="0" animBg="1"/>
      <p:bldP spid="54303" grpId="0" animBg="1"/>
      <p:bldP spid="54303" grpId="1" animBg="1"/>
      <p:bldP spid="543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BT4: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26</a:t>
            </a:fld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19600" y="1981200"/>
            <a:ext cx="45720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pin,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Nam):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lệch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B-N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lệch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B-N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pin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861288" y="2258366"/>
            <a:ext cx="762000" cy="1447800"/>
            <a:chOff x="3124200" y="3276600"/>
            <a:chExt cx="762000" cy="1447800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3124200" y="3276600"/>
              <a:ext cx="762000" cy="144780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3390900" y="3350622"/>
              <a:ext cx="228600" cy="152401"/>
            </a:xfrm>
            <a:prstGeom prst="flowChartMagneticDisk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2" descr="C:\Users\Tran Le  Hanh\Desktop\hoa ho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719646"/>
            <a:ext cx="1219200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27</a:t>
            </a:fld>
            <a:endParaRPr lang="en-US"/>
          </a:p>
        </p:txBody>
      </p:sp>
      <p:pic>
        <p:nvPicPr>
          <p:cNvPr id="20482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2790825"/>
            <a:ext cx="1349375" cy="1949450"/>
          </a:xfrm>
          <a:prstGeom prst="rect">
            <a:avLst/>
          </a:prstGeom>
          <a:noFill/>
        </p:spPr>
      </p:pic>
      <p:pic>
        <p:nvPicPr>
          <p:cNvPr id="20483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37" y="5483225"/>
            <a:ext cx="3590925" cy="612775"/>
          </a:xfrm>
          <a:prstGeom prst="rect">
            <a:avLst/>
          </a:prstGeom>
          <a:noFill/>
        </p:spPr>
      </p:pic>
      <p:pic>
        <p:nvPicPr>
          <p:cNvPr id="20484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850" y="4987925"/>
            <a:ext cx="3686175" cy="584200"/>
          </a:xfrm>
          <a:prstGeom prst="rect">
            <a:avLst/>
          </a:prstGeom>
          <a:noFill/>
        </p:spPr>
      </p:pic>
      <p:pic>
        <p:nvPicPr>
          <p:cNvPr id="20485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0612" y="4067175"/>
            <a:ext cx="1736725" cy="1736725"/>
          </a:xfrm>
          <a:prstGeom prst="rect">
            <a:avLst/>
          </a:prstGeom>
          <a:noFill/>
        </p:spPr>
      </p:pic>
      <p:pic>
        <p:nvPicPr>
          <p:cNvPr id="20486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9987" y="4067175"/>
            <a:ext cx="3602038" cy="842963"/>
          </a:xfrm>
          <a:prstGeom prst="rect">
            <a:avLst/>
          </a:prstGeom>
          <a:noFill/>
        </p:spPr>
      </p:pic>
      <p:pic>
        <p:nvPicPr>
          <p:cNvPr id="20487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9987" y="3859213"/>
            <a:ext cx="3429000" cy="488950"/>
          </a:xfrm>
          <a:prstGeom prst="rect">
            <a:avLst/>
          </a:prstGeom>
          <a:noFill/>
        </p:spPr>
      </p:pic>
      <p:pic>
        <p:nvPicPr>
          <p:cNvPr id="20488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3313113"/>
            <a:ext cx="3630612" cy="836612"/>
          </a:xfrm>
          <a:prstGeom prst="rect">
            <a:avLst/>
          </a:prstGeom>
          <a:noFill/>
        </p:spPr>
      </p:pic>
      <p:pic>
        <p:nvPicPr>
          <p:cNvPr id="20489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0612" y="3937000"/>
            <a:ext cx="1400175" cy="325438"/>
          </a:xfrm>
          <a:prstGeom prst="rect">
            <a:avLst/>
          </a:prstGeom>
          <a:noFill/>
        </p:spPr>
      </p:pic>
      <p:pic>
        <p:nvPicPr>
          <p:cNvPr id="20490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2037" y="3105150"/>
            <a:ext cx="1624013" cy="1050925"/>
          </a:xfrm>
          <a:prstGeom prst="rect">
            <a:avLst/>
          </a:prstGeom>
          <a:noFill/>
        </p:spPr>
      </p:pic>
      <p:pic>
        <p:nvPicPr>
          <p:cNvPr id="20491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1712" y="2752725"/>
            <a:ext cx="2816225" cy="1506538"/>
          </a:xfrm>
          <a:prstGeom prst="rect">
            <a:avLst/>
          </a:prstGeom>
          <a:noFill/>
        </p:spPr>
      </p:pic>
      <p:pic>
        <p:nvPicPr>
          <p:cNvPr id="20492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38700" y="2268538"/>
            <a:ext cx="2927350" cy="668337"/>
          </a:xfrm>
          <a:prstGeom prst="rect">
            <a:avLst/>
          </a:prstGeom>
          <a:noFill/>
        </p:spPr>
      </p:pic>
      <p:pic>
        <p:nvPicPr>
          <p:cNvPr id="20493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99012" y="1677988"/>
            <a:ext cx="4344988" cy="690562"/>
          </a:xfrm>
          <a:prstGeom prst="rect">
            <a:avLst/>
          </a:prstGeom>
          <a:noFill/>
        </p:spPr>
      </p:pic>
      <p:pic>
        <p:nvPicPr>
          <p:cNvPr id="20494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46475" y="1824038"/>
            <a:ext cx="1343025" cy="657225"/>
          </a:xfrm>
          <a:prstGeom prst="rect">
            <a:avLst/>
          </a:prstGeom>
          <a:noFill/>
        </p:spPr>
      </p:pic>
      <p:pic>
        <p:nvPicPr>
          <p:cNvPr id="20495" name="Picture 15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2025" y="1250950"/>
            <a:ext cx="2000250" cy="657225"/>
          </a:xfrm>
          <a:prstGeom prst="rect">
            <a:avLst/>
          </a:prstGeom>
          <a:noFill/>
        </p:spPr>
      </p:pic>
      <p:pic>
        <p:nvPicPr>
          <p:cNvPr id="20496" name="Picture 1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7900" y="1604963"/>
            <a:ext cx="2725737" cy="1433512"/>
          </a:xfrm>
          <a:prstGeom prst="rect">
            <a:avLst/>
          </a:prstGeom>
          <a:noFill/>
        </p:spPr>
      </p:pic>
      <p:pic>
        <p:nvPicPr>
          <p:cNvPr id="20497" name="Picture 17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50" y="469900"/>
            <a:ext cx="1203325" cy="2573338"/>
          </a:xfrm>
          <a:prstGeom prst="rect">
            <a:avLst/>
          </a:prstGeom>
          <a:noFill/>
        </p:spPr>
      </p:pic>
      <p:pic>
        <p:nvPicPr>
          <p:cNvPr id="20498" name="Picture 18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112" y="1987550"/>
            <a:ext cx="2174875" cy="18383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TRẦN LÊ HẠNH - THCS N.V.S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A8DD-7ECD-44D4-89E9-A993391F4F89}" type="slidenum">
              <a:rPr lang="en-US"/>
              <a:pPr/>
              <a:t>28</a:t>
            </a:fld>
            <a:endParaRPr lang="en-US"/>
          </a:p>
        </p:txBody>
      </p:sp>
      <p:pic>
        <p:nvPicPr>
          <p:cNvPr id="51214" name="Picture 14" descr="1029395ehn5znerf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178" name="Picture 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09800" y="2157948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SBT: 22.1-22.9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3./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23: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0200" y="1015425"/>
            <a:ext cx="613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Chuẩn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bị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cho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sau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624138" y="4792663"/>
            <a:ext cx="1981200" cy="914400"/>
            <a:chOff x="1344" y="2762"/>
            <a:chExt cx="1248" cy="576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488" y="2844"/>
              <a:ext cx="960" cy="288"/>
              <a:chOff x="912" y="1872"/>
              <a:chExt cx="816" cy="152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 rot="10800000">
                <a:off x="912" y="1883"/>
                <a:ext cx="816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D8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auto">
              <a:xfrm rot="10800000">
                <a:off x="931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 rot="10800000">
                <a:off x="968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 rot="10800000">
                <a:off x="1005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 rot="10800000">
                <a:off x="1042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 rot="10800000">
                <a:off x="1079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 rot="10800000">
                <a:off x="1116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 rot="10800000">
                <a:off x="1153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 rot="10800000">
                <a:off x="1190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 rot="10800000">
                <a:off x="1227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 rot="10800000">
                <a:off x="1264" y="1872"/>
                <a:ext cx="75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 rot="10800000">
                <a:off x="1301" y="1872"/>
                <a:ext cx="75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 rot="10800000">
                <a:off x="1339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 rot="10800000">
                <a:off x="1376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 rot="10800000">
                <a:off x="1413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 rot="10800000">
                <a:off x="1450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 rot="10800000">
                <a:off x="1487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 rot="10800000">
                <a:off x="1524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 rot="10800000">
                <a:off x="1561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 rot="10800000">
                <a:off x="1598" y="1872"/>
                <a:ext cx="74" cy="152"/>
              </a:xfrm>
              <a:custGeom>
                <a:avLst/>
                <a:gdLst>
                  <a:gd name="T0" fmla="*/ 0 w 192"/>
                  <a:gd name="T1" fmla="*/ 0 h 576"/>
                  <a:gd name="T2" fmla="*/ 48 w 192"/>
                  <a:gd name="T3" fmla="*/ 240 h 576"/>
                  <a:gd name="T4" fmla="*/ 144 w 192"/>
                  <a:gd name="T5" fmla="*/ 528 h 576"/>
                  <a:gd name="T6" fmla="*/ 192 w 192"/>
                  <a:gd name="T7" fmla="*/ 52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576">
                    <a:moveTo>
                      <a:pt x="0" y="0"/>
                    </a:moveTo>
                    <a:cubicBezTo>
                      <a:pt x="12" y="76"/>
                      <a:pt x="24" y="152"/>
                      <a:pt x="48" y="240"/>
                    </a:cubicBezTo>
                    <a:cubicBezTo>
                      <a:pt x="72" y="328"/>
                      <a:pt x="120" y="480"/>
                      <a:pt x="144" y="528"/>
                    </a:cubicBezTo>
                    <a:cubicBezTo>
                      <a:pt x="168" y="576"/>
                      <a:pt x="180" y="552"/>
                      <a:pt x="192" y="528"/>
                    </a:cubicBezTo>
                  </a:path>
                </a:pathLst>
              </a:custGeom>
              <a:noFill/>
              <a:ln w="28575" cmpd="sng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1383" y="3146"/>
              <a:ext cx="115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440" y="2762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2448" y="2762"/>
              <a:ext cx="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1344" y="2941"/>
              <a:ext cx="9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496" y="2932"/>
              <a:ext cx="9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459288" y="5589588"/>
            <a:ext cx="83820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5241925" y="5395913"/>
            <a:ext cx="1081088" cy="381000"/>
            <a:chOff x="3084" y="3120"/>
            <a:chExt cx="681" cy="240"/>
          </a:xfrm>
        </p:grpSpPr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084" y="3194"/>
              <a:ext cx="48" cy="7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141" y="3120"/>
              <a:ext cx="624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66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b="0">
                <a:solidFill>
                  <a:srgbClr val="FF00FF"/>
                </a:solidFill>
              </a:endParaRP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3124" y="3122"/>
              <a:ext cx="192" cy="23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3564" y="3120"/>
              <a:ext cx="192" cy="23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-</a:t>
              </a:r>
            </a:p>
          </p:txBody>
        </p:sp>
      </p:grp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329363" y="5608638"/>
            <a:ext cx="99060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7318375" y="3490913"/>
            <a:ext cx="0" cy="213360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4089400" y="3470275"/>
            <a:ext cx="1250950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 flipV="1">
            <a:off x="4071938" y="3449638"/>
            <a:ext cx="0" cy="1585912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164138" y="4983163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Nguồn điện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4529138" y="26812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Công tắc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291138" y="3535363"/>
            <a:ext cx="7620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b="0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5929313" y="3382963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5214938" y="3382963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5240338" y="3154363"/>
            <a:ext cx="8382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6065838" y="3478213"/>
            <a:ext cx="1241425" cy="0"/>
          </a:xfrm>
          <a:prstGeom prst="line">
            <a:avLst/>
          </a:prstGeom>
          <a:noFill/>
          <a:ln w="38100">
            <a:solidFill>
              <a:srgbClr val="C705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7" name="Oval 47" descr="Woven mat"/>
          <p:cNvSpPr>
            <a:spLocks noChangeArrowheads="1"/>
          </p:cNvSpPr>
          <p:nvPr/>
        </p:nvSpPr>
        <p:spPr bwMode="auto">
          <a:xfrm>
            <a:off x="1760538" y="5821363"/>
            <a:ext cx="534987" cy="100012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2014538" y="5211763"/>
            <a:ext cx="39687" cy="669925"/>
          </a:xfrm>
          <a:prstGeom prst="triangle">
            <a:avLst>
              <a:gd name="adj" fmla="val 9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169" name="Group 49"/>
          <p:cNvGrpSpPr>
            <a:grpSpLocks/>
          </p:cNvGrpSpPr>
          <p:nvPr/>
        </p:nvGrpSpPr>
        <p:grpSpPr bwMode="auto">
          <a:xfrm rot="11384450">
            <a:off x="1557338" y="5059363"/>
            <a:ext cx="965200" cy="323850"/>
            <a:chOff x="2064" y="1872"/>
            <a:chExt cx="1152" cy="384"/>
          </a:xfrm>
        </p:grpSpPr>
        <p:sp>
          <p:nvSpPr>
            <p:cNvPr id="5170" name="AutoShape 50"/>
            <p:cNvSpPr>
              <a:spLocks noChangeArrowheads="1"/>
            </p:cNvSpPr>
            <p:nvPr/>
          </p:nvSpPr>
          <p:spPr bwMode="auto">
            <a:xfrm rot="15578751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1" name="AutoShape 51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172" name="Line 52"/>
          <p:cNvSpPr>
            <a:spLocks noChangeShapeType="1"/>
          </p:cNvSpPr>
          <p:nvPr/>
        </p:nvSpPr>
        <p:spPr bwMode="auto">
          <a:xfrm flipV="1">
            <a:off x="5214938" y="3368675"/>
            <a:ext cx="838200" cy="19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5181600" y="3124200"/>
            <a:ext cx="8382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2590800" y="4267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Cuộn dây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62946" y="0"/>
            <a:ext cx="7772400" cy="1371600"/>
          </a:xfrm>
          <a:prstGeom prst="cloudCallout">
            <a:avLst>
              <a:gd name="adj1" fmla="val -14032"/>
              <a:gd name="adj2" fmla="val 12064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178640" y="990600"/>
            <a:ext cx="8812960" cy="1524000"/>
          </a:xfrm>
          <a:prstGeom prst="cloudCallout">
            <a:avLst>
              <a:gd name="adj1" fmla="val -14032"/>
              <a:gd name="adj2" fmla="val 12064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75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2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156" grpId="0" animBg="1"/>
      <p:bldP spid="5157" grpId="0" animBg="1"/>
      <p:bldP spid="5158" grpId="0" animBg="1"/>
      <p:bldP spid="5159" grpId="0" animBg="1"/>
      <p:bldP spid="5160" grpId="0"/>
      <p:bldP spid="5161" grpId="0"/>
      <p:bldP spid="5162" grpId="0" animBg="1"/>
      <p:bldP spid="5163" grpId="0" animBg="1"/>
      <p:bldP spid="5163" grpId="1" animBg="1"/>
      <p:bldP spid="5164" grpId="0" animBg="1"/>
      <p:bldP spid="5165" grpId="0" animBg="1"/>
      <p:bldP spid="5165" grpId="1" animBg="1"/>
      <p:bldP spid="5166" grpId="0" animBg="1"/>
      <p:bldP spid="5167" grpId="0" animBg="1"/>
      <p:bldP spid="5168" grpId="0" animBg="1"/>
      <p:bldP spid="5172" grpId="0" animBg="1"/>
      <p:bldP spid="5173" grpId="0" animBg="1"/>
      <p:bldP spid="5173" grpId="1" animBg="1"/>
      <p:bldP spid="5174" grpId="0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8D2C-9904-41A7-910C-17F91D1E9162}" type="slidenum">
              <a:rPr lang="en-US"/>
              <a:pPr/>
              <a:t>30</a:t>
            </a:fld>
            <a:endParaRPr lang="en-US"/>
          </a:p>
        </p:txBody>
      </p:sp>
      <p:pic>
        <p:nvPicPr>
          <p:cNvPr id="55307" name="Picture 11" descr="947631s72vei3pz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58" y="37385"/>
            <a:ext cx="9144000" cy="6886575"/>
          </a:xfrm>
          <a:prstGeom prst="rect">
            <a:avLst/>
          </a:prstGeom>
          <a:noFill/>
        </p:spPr>
      </p:pic>
      <p:pic>
        <p:nvPicPr>
          <p:cNvPr id="6152" name="Picture 8" descr="hand_raised_hg_wh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0425" y="3810000"/>
            <a:ext cx="2314575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81" name="Picture 37" descr="computer_girl_hg_wh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657600"/>
            <a:ext cx="3429000" cy="283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302" name="AutoShape 20"/>
          <p:cNvSpPr>
            <a:spLocks/>
          </p:cNvSpPr>
          <p:nvPr/>
        </p:nvSpPr>
        <p:spPr bwMode="auto">
          <a:xfrm>
            <a:off x="1143000" y="609600"/>
            <a:ext cx="6934200" cy="2895600"/>
          </a:xfrm>
          <a:prstGeom prst="accentBorderCallout3">
            <a:avLst>
              <a:gd name="adj1" fmla="val 3949"/>
              <a:gd name="adj2" fmla="val 101097"/>
              <a:gd name="adj3" fmla="val 3949"/>
              <a:gd name="adj4" fmla="val 107509"/>
              <a:gd name="adj5" fmla="val 114856"/>
              <a:gd name="adj6" fmla="val 107509"/>
              <a:gd name="adj7" fmla="val 131306"/>
              <a:gd name="adj8" fmla="val 60394"/>
            </a:avLst>
          </a:prstGeom>
          <a:solidFill>
            <a:srgbClr val="CCFFFF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219200" y="895350"/>
            <a:ext cx="6781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Cảm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ơn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quý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thầy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cô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giáo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em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học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sinh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đã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tham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gia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tiết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học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này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Hẹn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gặp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Arial" charset="0"/>
              </a:rPr>
              <a:t>lại</a:t>
            </a:r>
            <a:r>
              <a:rPr lang="en-US" sz="3600" b="1" i="1" dirty="0">
                <a:solidFill>
                  <a:srgbClr val="000066"/>
                </a:solidFill>
                <a:latin typeface="Arial" charset="0"/>
              </a:rPr>
              <a:t>!!!</a:t>
            </a:r>
          </a:p>
        </p:txBody>
      </p:sp>
      <p:pic>
        <p:nvPicPr>
          <p:cNvPr id="55305" name="con duong den tr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10" descr="student_happy_about_graduating_md_wh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063" y="4321791"/>
            <a:ext cx="1624853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  <p:bldLst>
      <p:bldP spid="55302" grpId="0" animBg="1"/>
      <p:bldP spid="6159" grpId="0" autoUpdateAnimBg="0"/>
      <p:bldP spid="6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70%"/>
          <p:cNvSpPr>
            <a:spLocks noChangeArrowheads="1"/>
          </p:cNvSpPr>
          <p:nvPr/>
        </p:nvSpPr>
        <p:spPr bwMode="auto">
          <a:xfrm>
            <a:off x="1600200" y="3657600"/>
            <a:ext cx="6858000" cy="762000"/>
          </a:xfrm>
          <a:prstGeom prst="cube">
            <a:avLst>
              <a:gd name="adj" fmla="val 25000"/>
            </a:avLst>
          </a:prstGeom>
          <a:pattFill prst="pct70">
            <a:fgClr>
              <a:srgbClr val="FFCC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grpSp>
        <p:nvGrpSpPr>
          <p:cNvPr id="63492" name="Group 5"/>
          <p:cNvGrpSpPr>
            <a:grpSpLocks/>
          </p:cNvGrpSpPr>
          <p:nvPr/>
        </p:nvGrpSpPr>
        <p:grpSpPr bwMode="auto">
          <a:xfrm rot="10800000">
            <a:off x="395288" y="4581525"/>
            <a:ext cx="533400" cy="1449388"/>
            <a:chOff x="2304" y="2640"/>
            <a:chExt cx="240" cy="720"/>
          </a:xfrm>
        </p:grpSpPr>
        <p:grpSp>
          <p:nvGrpSpPr>
            <p:cNvPr id="63493" name="Group 6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63494" name="Group 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63495" name="Line 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3496" name="Rectangle 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vi-VN" b="0">
                    <a:cs typeface="Arial" charset="0"/>
                  </a:endParaRPr>
                </a:p>
              </p:txBody>
            </p:sp>
            <p:sp>
              <p:nvSpPr>
                <p:cNvPr id="63497" name="Line 1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3498" name="Line 1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3499" name="Line 1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3500" name="Line 1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01" name="Line 1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3502" name="AutoShape 15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vi-VN">
                <a:cs typeface="Arial" charset="0"/>
              </a:endParaRPr>
            </a:p>
          </p:txBody>
        </p:sp>
      </p:grpSp>
      <p:pic>
        <p:nvPicPr>
          <p:cNvPr id="63503" name="Picture 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5388" y="5172075"/>
            <a:ext cx="1598612" cy="1685925"/>
          </a:xfrm>
          <a:noFill/>
        </p:spPr>
      </p:pic>
      <p:sp>
        <p:nvSpPr>
          <p:cNvPr id="63506" name="Line 19"/>
          <p:cNvSpPr>
            <a:spLocks noChangeShapeType="1"/>
          </p:cNvSpPr>
          <p:nvPr/>
        </p:nvSpPr>
        <p:spPr bwMode="auto">
          <a:xfrm>
            <a:off x="8229600" y="64008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7696200" y="5791200"/>
            <a:ext cx="1143000" cy="381000"/>
            <a:chOff x="1824" y="1536"/>
            <a:chExt cx="2784" cy="645"/>
          </a:xfrm>
        </p:grpSpPr>
        <p:pic>
          <p:nvPicPr>
            <p:cNvPr id="63508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9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510" name="Picture 23" descr="BienTr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4648200" y="6019800"/>
            <a:ext cx="13827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1" name="Oval 25" descr="Woven mat"/>
          <p:cNvSpPr>
            <a:spLocks noChangeArrowheads="1"/>
          </p:cNvSpPr>
          <p:nvPr/>
        </p:nvSpPr>
        <p:spPr bwMode="auto">
          <a:xfrm>
            <a:off x="4267200" y="3733800"/>
            <a:ext cx="990600" cy="152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63512" name="AutoShape 26"/>
          <p:cNvSpPr>
            <a:spLocks noChangeArrowheads="1"/>
          </p:cNvSpPr>
          <p:nvPr/>
        </p:nvSpPr>
        <p:spPr bwMode="auto">
          <a:xfrm>
            <a:off x="4724400" y="2286000"/>
            <a:ext cx="76200" cy="152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10221477">
            <a:off x="3848100" y="2133600"/>
            <a:ext cx="1828800" cy="609600"/>
            <a:chOff x="2064" y="1872"/>
            <a:chExt cx="1152" cy="384"/>
          </a:xfrm>
        </p:grpSpPr>
        <p:sp>
          <p:nvSpPr>
            <p:cNvPr id="63514" name="AutoShape 28"/>
            <p:cNvSpPr>
              <a:spLocks noChangeArrowheads="1"/>
            </p:cNvSpPr>
            <p:nvPr/>
          </p:nvSpPr>
          <p:spPr bwMode="auto">
            <a:xfrm rot="-6021249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63515" name="AutoShape 29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</p:grpSp>
      <p:grpSp>
        <p:nvGrpSpPr>
          <p:cNvPr id="63516" name="Group 30"/>
          <p:cNvGrpSpPr>
            <a:grpSpLocks/>
          </p:cNvGrpSpPr>
          <p:nvPr/>
        </p:nvGrpSpPr>
        <p:grpSpPr bwMode="auto">
          <a:xfrm>
            <a:off x="1752600" y="1295400"/>
            <a:ext cx="152400" cy="2514600"/>
            <a:chOff x="1104" y="816"/>
            <a:chExt cx="96" cy="1584"/>
          </a:xfrm>
        </p:grpSpPr>
        <p:sp>
          <p:nvSpPr>
            <p:cNvPr id="63517" name="Rectangle 31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63518" name="Rectangle 32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63519" name="Line 33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3520" name="Group 34"/>
          <p:cNvGrpSpPr>
            <a:grpSpLocks/>
          </p:cNvGrpSpPr>
          <p:nvPr/>
        </p:nvGrpSpPr>
        <p:grpSpPr bwMode="auto">
          <a:xfrm>
            <a:off x="8077200" y="1295400"/>
            <a:ext cx="152400" cy="2514600"/>
            <a:chOff x="1104" y="816"/>
            <a:chExt cx="96" cy="1584"/>
          </a:xfrm>
        </p:grpSpPr>
        <p:sp>
          <p:nvSpPr>
            <p:cNvPr id="63521" name="Rectangle 35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63522" name="Rectangle 36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63523" name="Line 37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524" name="Line 38"/>
          <p:cNvSpPr>
            <a:spLocks noChangeShapeType="1"/>
          </p:cNvSpPr>
          <p:nvPr/>
        </p:nvSpPr>
        <p:spPr bwMode="auto">
          <a:xfrm>
            <a:off x="1752600" y="1905000"/>
            <a:ext cx="6477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23" name="Line 39"/>
          <p:cNvSpPr>
            <a:spLocks noChangeShapeType="1"/>
          </p:cNvSpPr>
          <p:nvPr/>
        </p:nvSpPr>
        <p:spPr bwMode="auto">
          <a:xfrm>
            <a:off x="1692275" y="1914525"/>
            <a:ext cx="6477000" cy="1588"/>
          </a:xfrm>
          <a:prstGeom prst="line">
            <a:avLst/>
          </a:prstGeom>
          <a:noFill/>
          <a:ln w="38100">
            <a:solidFill>
              <a:srgbClr val="027E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26" name="Line 40"/>
          <p:cNvSpPr>
            <a:spLocks noChangeShapeType="1"/>
          </p:cNvSpPr>
          <p:nvPr/>
        </p:nvSpPr>
        <p:spPr bwMode="auto">
          <a:xfrm flipH="1">
            <a:off x="685800" y="1905000"/>
            <a:ext cx="10668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27" name="Line 41"/>
          <p:cNvSpPr>
            <a:spLocks noChangeShapeType="1"/>
          </p:cNvSpPr>
          <p:nvPr/>
        </p:nvSpPr>
        <p:spPr bwMode="auto">
          <a:xfrm>
            <a:off x="685800" y="6019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29" name="Line 43"/>
          <p:cNvSpPr>
            <a:spLocks noChangeShapeType="1"/>
          </p:cNvSpPr>
          <p:nvPr/>
        </p:nvSpPr>
        <p:spPr bwMode="auto">
          <a:xfrm flipV="1">
            <a:off x="7956550" y="1844675"/>
            <a:ext cx="863600" cy="357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30" name="Line 44"/>
          <p:cNvSpPr>
            <a:spLocks noChangeShapeType="1"/>
          </p:cNvSpPr>
          <p:nvPr/>
        </p:nvSpPr>
        <p:spPr bwMode="auto">
          <a:xfrm>
            <a:off x="8153400" y="19050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 rot="-2878785">
            <a:off x="8053387" y="6002338"/>
            <a:ext cx="498475" cy="1212850"/>
            <a:chOff x="2278" y="2679"/>
            <a:chExt cx="314" cy="764"/>
          </a:xfrm>
        </p:grpSpPr>
        <p:sp>
          <p:nvSpPr>
            <p:cNvPr id="63537" name="Line 51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38" name="Line 52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3542" name="Group 80"/>
          <p:cNvGrpSpPr>
            <a:grpSpLocks/>
          </p:cNvGrpSpPr>
          <p:nvPr/>
        </p:nvGrpSpPr>
        <p:grpSpPr bwMode="auto">
          <a:xfrm>
            <a:off x="395288" y="3860800"/>
            <a:ext cx="7848600" cy="2286000"/>
            <a:chOff x="288" y="2400"/>
            <a:chExt cx="4944" cy="1440"/>
          </a:xfrm>
        </p:grpSpPr>
        <p:sp>
          <p:nvSpPr>
            <p:cNvPr id="63543" name="AutoShape 24" descr="70%"/>
            <p:cNvSpPr>
              <a:spLocks noChangeArrowheads="1"/>
            </p:cNvSpPr>
            <p:nvPr/>
          </p:nvSpPr>
          <p:spPr bwMode="auto">
            <a:xfrm>
              <a:off x="912" y="2400"/>
              <a:ext cx="4320" cy="480"/>
            </a:xfrm>
            <a:prstGeom prst="cube">
              <a:avLst>
                <a:gd name="adj" fmla="val 25000"/>
              </a:avLst>
            </a:prstGeom>
            <a:pattFill prst="pct70">
              <a:fgClr>
                <a:srgbClr val="FFCC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grpSp>
          <p:nvGrpSpPr>
            <p:cNvPr id="63544" name="Group 69"/>
            <p:cNvGrpSpPr>
              <a:grpSpLocks/>
            </p:cNvGrpSpPr>
            <p:nvPr/>
          </p:nvGrpSpPr>
          <p:grpSpPr bwMode="auto">
            <a:xfrm>
              <a:off x="288" y="2928"/>
              <a:ext cx="336" cy="912"/>
              <a:chOff x="2304" y="2640"/>
              <a:chExt cx="240" cy="720"/>
            </a:xfrm>
          </p:grpSpPr>
          <p:grpSp>
            <p:nvGrpSpPr>
              <p:cNvPr id="63545" name="Group 70"/>
              <p:cNvGrpSpPr>
                <a:grpSpLocks/>
              </p:cNvGrpSpPr>
              <p:nvPr/>
            </p:nvGrpSpPr>
            <p:grpSpPr bwMode="auto">
              <a:xfrm rot="5400000">
                <a:off x="2064" y="2880"/>
                <a:ext cx="720" cy="240"/>
                <a:chOff x="1776" y="1536"/>
                <a:chExt cx="1039" cy="240"/>
              </a:xfrm>
            </p:grpSpPr>
            <p:grpSp>
              <p:nvGrpSpPr>
                <p:cNvPr id="63546" name="Group 71"/>
                <p:cNvGrpSpPr>
                  <a:grpSpLocks/>
                </p:cNvGrpSpPr>
                <p:nvPr/>
              </p:nvGrpSpPr>
              <p:grpSpPr bwMode="auto">
                <a:xfrm rot="10800000">
                  <a:off x="1872" y="1536"/>
                  <a:ext cx="816" cy="240"/>
                  <a:chOff x="2364" y="2976"/>
                  <a:chExt cx="1140" cy="672"/>
                </a:xfrm>
              </p:grpSpPr>
              <p:sp>
                <p:nvSpPr>
                  <p:cNvPr id="6354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364" y="3168"/>
                    <a:ext cx="0" cy="288"/>
                  </a:xfrm>
                  <a:prstGeom prst="line">
                    <a:avLst/>
                  </a:prstGeom>
                  <a:noFill/>
                  <a:ln w="1143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3548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1104" cy="6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FFFF">
                          <a:alpha val="75998"/>
                        </a:srgbClr>
                      </a:gs>
                      <a:gs pos="100000">
                        <a:srgbClr val="5E76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vi-VN" b="0">
                      <a:cs typeface="Arial" charset="0"/>
                    </a:endParaRPr>
                  </a:p>
                </p:txBody>
              </p:sp>
              <p:sp>
                <p:nvSpPr>
                  <p:cNvPr id="63549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40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3550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3336"/>
                    <a:ext cx="16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3551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3336"/>
                    <a:ext cx="16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355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776" y="1645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355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719" y="1658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3554" name="AutoShape 79"/>
              <p:cNvSpPr>
                <a:spLocks noChangeArrowheads="1"/>
              </p:cNvSpPr>
              <p:nvPr/>
            </p:nvSpPr>
            <p:spPr bwMode="auto">
              <a:xfrm>
                <a:off x="2326" y="3072"/>
                <a:ext cx="192" cy="144"/>
              </a:xfrm>
              <a:prstGeom prst="flowChartOr">
                <a:avLst/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63555" name="Text Box 81"/>
          <p:cNvSpPr txBox="1">
            <a:spLocks noChangeArrowheads="1"/>
          </p:cNvSpPr>
          <p:nvPr/>
        </p:nvSpPr>
        <p:spPr bwMode="auto">
          <a:xfrm>
            <a:off x="2057400" y="137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cs typeface="Arial" charset="0"/>
              </a:rPr>
              <a:t>A</a:t>
            </a:r>
            <a:endParaRPr lang="vi-VN" b="0">
              <a:cs typeface="Arial" charset="0"/>
            </a:endParaRPr>
          </a:p>
        </p:txBody>
      </p:sp>
      <p:sp>
        <p:nvSpPr>
          <p:cNvPr id="63556" name="Text Box 82"/>
          <p:cNvSpPr txBox="1">
            <a:spLocks noChangeArrowheads="1"/>
          </p:cNvSpPr>
          <p:nvPr/>
        </p:nvSpPr>
        <p:spPr bwMode="auto">
          <a:xfrm>
            <a:off x="7543800" y="137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cs typeface="Arial" charset="0"/>
              </a:rPr>
              <a:t>B</a:t>
            </a:r>
            <a:endParaRPr lang="vi-VN" b="0">
              <a:cs typeface="Arial" charset="0"/>
            </a:endParaRP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190500" y="607610"/>
            <a:ext cx="224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LỰC TỪ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220662" y="981075"/>
            <a:ext cx="44275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dirty="0">
                <a:solidFill>
                  <a:srgbClr val="3333CC"/>
                </a:solidFill>
              </a:rPr>
              <a:t> </a:t>
            </a:r>
            <a:r>
              <a:rPr lang="en-US" sz="2200" b="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0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0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u="sng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b="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61" name="Text Box 73"/>
          <p:cNvSpPr txBox="1">
            <a:spLocks noChangeArrowheads="1"/>
          </p:cNvSpPr>
          <p:nvPr/>
        </p:nvSpPr>
        <p:spPr bwMode="auto">
          <a:xfrm>
            <a:off x="1331913" y="4724400"/>
            <a:ext cx="6192837" cy="83099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84" name="Line 96"/>
          <p:cNvSpPr>
            <a:spLocks noChangeShapeType="1"/>
          </p:cNvSpPr>
          <p:nvPr/>
        </p:nvSpPr>
        <p:spPr bwMode="auto">
          <a:xfrm>
            <a:off x="3348038" y="6308725"/>
            <a:ext cx="13684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85" name="Line 97"/>
          <p:cNvSpPr>
            <a:spLocks noChangeShapeType="1"/>
          </p:cNvSpPr>
          <p:nvPr/>
        </p:nvSpPr>
        <p:spPr bwMode="auto">
          <a:xfrm flipV="1">
            <a:off x="5940425" y="5373688"/>
            <a:ext cx="28797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615" name="Text Box 18"/>
          <p:cNvSpPr txBox="1">
            <a:spLocks noChangeArrowheads="1"/>
          </p:cNvSpPr>
          <p:nvPr/>
        </p:nvSpPr>
        <p:spPr bwMode="auto">
          <a:xfrm>
            <a:off x="8172450" y="5934075"/>
            <a:ext cx="769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Arial" charset="0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1371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506" grpId="0" animBg="1"/>
      <p:bldP spid="63511" grpId="0" animBg="1"/>
      <p:bldP spid="63512" grpId="0" animBg="1"/>
      <p:bldP spid="63524" grpId="0" animBg="1"/>
      <p:bldP spid="118823" grpId="0" animBg="1"/>
      <p:bldP spid="118823" grpId="1" animBg="1"/>
      <p:bldP spid="63526" grpId="0" animBg="1"/>
      <p:bldP spid="63527" grpId="0" animBg="1"/>
      <p:bldP spid="63529" grpId="0" animBg="1"/>
      <p:bldP spid="63530" grpId="0" animBg="1"/>
      <p:bldP spid="63555" grpId="0"/>
      <p:bldP spid="63556" grpId="0"/>
      <p:bldP spid="63558" grpId="0"/>
      <p:bldP spid="63559" grpId="0"/>
      <p:bldP spid="63561" grpId="0" animBg="1"/>
      <p:bldP spid="63584" grpId="0" animBg="1"/>
      <p:bldP spid="63585" grpId="0" animBg="1"/>
      <p:bldP spid="636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864166" y="1501966"/>
            <a:ext cx="1295400" cy="1295400"/>
            <a:chOff x="3886200" y="2133600"/>
            <a:chExt cx="1295400" cy="1295400"/>
          </a:xfrm>
        </p:grpSpPr>
        <p:sp>
          <p:nvSpPr>
            <p:cNvPr id="5" name="Isosceles Triangle 4"/>
            <p:cNvSpPr/>
            <p:nvPr/>
          </p:nvSpPr>
          <p:spPr>
            <a:xfrm>
              <a:off x="4384222" y="2402880"/>
              <a:ext cx="299357" cy="85712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248191" y="2418685"/>
              <a:ext cx="571418" cy="124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886200" y="3200400"/>
              <a:ext cx="12954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1467439" y="3206113"/>
            <a:ext cx="533400" cy="1588774"/>
            <a:chOff x="371000" y="3860791"/>
            <a:chExt cx="533400" cy="1588772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 rot="5400000">
              <a:off x="-156686" y="4388477"/>
              <a:ext cx="1588772" cy="533400"/>
              <a:chOff x="2364" y="2982"/>
              <a:chExt cx="1141" cy="672"/>
            </a:xfrm>
          </p:grpSpPr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2364" y="3168"/>
                <a:ext cx="0" cy="288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2401" y="2982"/>
                <a:ext cx="1104" cy="672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vi-VN" u="none">
                  <a:latin typeface="Arial" charset="0"/>
                </a:endParaRPr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>
                <a:off x="2592" y="3240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508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3240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rot="16200000" flipH="1">
              <a:off x="551932" y="4127930"/>
              <a:ext cx="13375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000883">
            <a:off x="3281540" y="1354754"/>
            <a:ext cx="2466243" cy="272435"/>
            <a:chOff x="774303" y="2606671"/>
            <a:chExt cx="2743200" cy="457200"/>
          </a:xfrm>
        </p:grpSpPr>
        <p:sp>
          <p:nvSpPr>
            <p:cNvPr id="4" name="Flowchart: Sort 3"/>
            <p:cNvSpPr/>
            <p:nvPr/>
          </p:nvSpPr>
          <p:spPr>
            <a:xfrm rot="5400000">
              <a:off x="1917303" y="1463671"/>
              <a:ext cx="457200" cy="27432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1272362" y="2184388"/>
              <a:ext cx="392936" cy="1314094"/>
            </a:xfrm>
            <a:prstGeom prst="triangle">
              <a:avLst>
                <a:gd name="adj" fmla="val 55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752600" y="609600"/>
            <a:ext cx="57912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71875"/>
            <a:ext cx="1371600" cy="695325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1371600" cy="609600"/>
          </a:xfrm>
          <a:prstGeom prst="rect">
            <a:avLst/>
          </a:prstGeom>
          <a:noFill/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3737" y="2362200"/>
            <a:ext cx="1598612" cy="1685925"/>
          </a:xfrm>
          <a:prstGeom prst="rect">
            <a:avLst/>
          </a:prstGeom>
          <a:noFill/>
          <a:ln/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891749" y="3133725"/>
            <a:ext cx="76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latin typeface="Arial" charset="0"/>
              </a:rPr>
              <a:t>A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7967949" y="3590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7434549" y="2981325"/>
            <a:ext cx="1143000" cy="381000"/>
            <a:chOff x="1824" y="1536"/>
            <a:chExt cx="2784" cy="645"/>
          </a:xfrm>
        </p:grpSpPr>
        <p:pic>
          <p:nvPicPr>
            <p:cNvPr id="5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</p:spPr>
        </p:pic>
        <p:pic>
          <p:nvPicPr>
            <p:cNvPr id="51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</p:spPr>
        </p:pic>
      </p:grpSp>
      <p:grpSp>
        <p:nvGrpSpPr>
          <p:cNvPr id="52" name="Group 50"/>
          <p:cNvGrpSpPr>
            <a:grpSpLocks/>
          </p:cNvGrpSpPr>
          <p:nvPr/>
        </p:nvGrpSpPr>
        <p:grpSpPr bwMode="auto">
          <a:xfrm rot="-3230375">
            <a:off x="7815549" y="3133726"/>
            <a:ext cx="498475" cy="1212850"/>
            <a:chOff x="2278" y="2679"/>
            <a:chExt cx="314" cy="764"/>
          </a:xfrm>
        </p:grpSpPr>
        <p:sp>
          <p:nvSpPr>
            <p:cNvPr id="53" name="Line 51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99087" y="3505200"/>
            <a:ext cx="1687513" cy="677863"/>
            <a:chOff x="533400" y="5943600"/>
            <a:chExt cx="1382713" cy="601663"/>
          </a:xfrm>
        </p:grpSpPr>
        <p:pic>
          <p:nvPicPr>
            <p:cNvPr id="56" name="Picture 23" descr="BienTro1"/>
            <p:cNvPicPr>
              <a:picLocks noChangeAspect="1" noChangeArrowheads="1"/>
            </p:cNvPicPr>
            <p:nvPr/>
          </p:nvPicPr>
          <p:blipFill>
            <a:blip r:embed="rId7"/>
            <a:srcRect l="16826" t="46861" r="17400" b="17992"/>
            <a:stretch>
              <a:fillRect/>
            </a:stretch>
          </p:blipFill>
          <p:spPr bwMode="auto">
            <a:xfrm>
              <a:off x="533400" y="5943600"/>
              <a:ext cx="1382713" cy="601663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>
            <a:xfrm>
              <a:off x="1143000" y="5943600"/>
              <a:ext cx="152400" cy="76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39000" y="228600"/>
            <a:ext cx="685800" cy="1828800"/>
            <a:chOff x="685800" y="2514600"/>
            <a:chExt cx="914400" cy="2057400"/>
          </a:xfrm>
        </p:grpSpPr>
        <p:sp>
          <p:nvSpPr>
            <p:cNvPr id="66" name="Oval 65"/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entagon 66"/>
            <p:cNvSpPr/>
            <p:nvPr/>
          </p:nvSpPr>
          <p:spPr>
            <a:xfrm rot="16200000">
              <a:off x="495300" y="3581400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/>
            <p:cNvSpPr/>
            <p:nvPr/>
          </p:nvSpPr>
          <p:spPr>
            <a:xfrm rot="5400000">
              <a:off x="931385" y="2628900"/>
              <a:ext cx="381000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 flipH="1" flipV="1">
              <a:off x="958343" y="3004057"/>
              <a:ext cx="304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447800" y="1371600"/>
            <a:ext cx="685800" cy="1828800"/>
            <a:chOff x="685800" y="2514600"/>
            <a:chExt cx="914400" cy="2057400"/>
          </a:xfrm>
        </p:grpSpPr>
        <p:sp>
          <p:nvSpPr>
            <p:cNvPr id="73" name="Oval 72"/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entagon 73"/>
            <p:cNvSpPr/>
            <p:nvPr/>
          </p:nvSpPr>
          <p:spPr>
            <a:xfrm rot="16200000">
              <a:off x="495300" y="3581400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entagon 74"/>
            <p:cNvSpPr/>
            <p:nvPr/>
          </p:nvSpPr>
          <p:spPr>
            <a:xfrm rot="5400000">
              <a:off x="931385" y="2628900"/>
              <a:ext cx="381000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958343" y="3004057"/>
              <a:ext cx="304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/>
          <p:cNvSpPr/>
          <p:nvPr/>
        </p:nvSpPr>
        <p:spPr>
          <a:xfrm>
            <a:off x="914400" y="1648858"/>
            <a:ext cx="837282" cy="2328231"/>
          </a:xfrm>
          <a:custGeom>
            <a:avLst/>
            <a:gdLst>
              <a:gd name="connsiteX0" fmla="*/ 837282 w 837282"/>
              <a:gd name="connsiteY0" fmla="*/ 124858 h 2328231"/>
              <a:gd name="connsiteX1" fmla="*/ 220338 w 837282"/>
              <a:gd name="connsiteY1" fmla="*/ 367229 h 2328231"/>
              <a:gd name="connsiteX2" fmla="*/ 0 w 837282"/>
              <a:gd name="connsiteY2" fmla="*/ 2328231 h 23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282" h="2328231">
                <a:moveTo>
                  <a:pt x="837282" y="124858"/>
                </a:moveTo>
                <a:cubicBezTo>
                  <a:pt x="598583" y="62429"/>
                  <a:pt x="359885" y="0"/>
                  <a:pt x="220338" y="367229"/>
                </a:cubicBezTo>
                <a:cubicBezTo>
                  <a:pt x="80791" y="734458"/>
                  <a:pt x="40395" y="1531344"/>
                  <a:pt x="0" y="232823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489248" y="3924300"/>
            <a:ext cx="1168352" cy="11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844668" y="3908234"/>
            <a:ext cx="6858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Merge 91"/>
          <p:cNvSpPr/>
          <p:nvPr/>
        </p:nvSpPr>
        <p:spPr>
          <a:xfrm>
            <a:off x="6553200" y="3505200"/>
            <a:ext cx="152400" cy="304800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rot="16200000" flipH="1">
            <a:off x="7086434" y="1077984"/>
            <a:ext cx="1871133" cy="892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7017745" y="2394333"/>
            <a:ext cx="550843" cy="1252250"/>
          </a:xfrm>
          <a:custGeom>
            <a:avLst/>
            <a:gdLst>
              <a:gd name="connsiteX0" fmla="*/ 550843 w 550843"/>
              <a:gd name="connsiteY0" fmla="*/ 150563 h 1252250"/>
              <a:gd name="connsiteX1" fmla="*/ 99151 w 550843"/>
              <a:gd name="connsiteY1" fmla="*/ 183614 h 1252250"/>
              <a:gd name="connsiteX2" fmla="*/ 0 w 550843"/>
              <a:gd name="connsiteY2" fmla="*/ 1252250 h 12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43" h="1252250">
                <a:moveTo>
                  <a:pt x="550843" y="150563"/>
                </a:moveTo>
                <a:cubicBezTo>
                  <a:pt x="370900" y="75281"/>
                  <a:pt x="190958" y="0"/>
                  <a:pt x="99151" y="183614"/>
                </a:cubicBezTo>
                <a:cubicBezTo>
                  <a:pt x="7344" y="367228"/>
                  <a:pt x="3672" y="809739"/>
                  <a:pt x="0" y="125225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209800" y="1524000"/>
            <a:ext cx="6096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6984694" y="2511846"/>
            <a:ext cx="2095041" cy="2102386"/>
          </a:xfrm>
          <a:custGeom>
            <a:avLst/>
            <a:gdLst>
              <a:gd name="connsiteX0" fmla="*/ 1509311 w 2095041"/>
              <a:gd name="connsiteY0" fmla="*/ 0 h 2102386"/>
              <a:gd name="connsiteX1" fmla="*/ 1994053 w 2095041"/>
              <a:gd name="connsiteY1" fmla="*/ 793214 h 2102386"/>
              <a:gd name="connsiteX2" fmla="*/ 2027104 w 2095041"/>
              <a:gd name="connsiteY2" fmla="*/ 1410159 h 2102386"/>
              <a:gd name="connsiteX3" fmla="*/ 1586429 w 2095041"/>
              <a:gd name="connsiteY3" fmla="*/ 2016087 h 2102386"/>
              <a:gd name="connsiteX4" fmla="*/ 903383 w 2095041"/>
              <a:gd name="connsiteY4" fmla="*/ 1927952 h 2102386"/>
              <a:gd name="connsiteX5" fmla="*/ 0 w 2095041"/>
              <a:gd name="connsiteY5" fmla="*/ 1112703 h 2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041" h="2102386">
                <a:moveTo>
                  <a:pt x="1509311" y="0"/>
                </a:moveTo>
                <a:cubicBezTo>
                  <a:pt x="1708532" y="279094"/>
                  <a:pt x="1907754" y="558188"/>
                  <a:pt x="1994053" y="793214"/>
                </a:cubicBezTo>
                <a:cubicBezTo>
                  <a:pt x="2080352" y="1028241"/>
                  <a:pt x="2095041" y="1206347"/>
                  <a:pt x="2027104" y="1410159"/>
                </a:cubicBezTo>
                <a:cubicBezTo>
                  <a:pt x="1959167" y="1613971"/>
                  <a:pt x="1773716" y="1929788"/>
                  <a:pt x="1586429" y="2016087"/>
                </a:cubicBezTo>
                <a:cubicBezTo>
                  <a:pt x="1399142" y="2102386"/>
                  <a:pt x="1167788" y="2078516"/>
                  <a:pt x="903383" y="1927952"/>
                </a:cubicBezTo>
                <a:cubicBezTo>
                  <a:pt x="638978" y="1777388"/>
                  <a:pt x="319489" y="1445045"/>
                  <a:pt x="0" y="11127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936955" y="572877"/>
            <a:ext cx="631633" cy="1916935"/>
          </a:xfrm>
          <a:custGeom>
            <a:avLst/>
            <a:gdLst>
              <a:gd name="connsiteX0" fmla="*/ 620616 w 631633"/>
              <a:gd name="connsiteY0" fmla="*/ 0 h 1916935"/>
              <a:gd name="connsiteX1" fmla="*/ 69773 w 631633"/>
              <a:gd name="connsiteY1" fmla="*/ 1002535 h 1916935"/>
              <a:gd name="connsiteX2" fmla="*/ 201975 w 631633"/>
              <a:gd name="connsiteY2" fmla="*/ 1520328 h 1916935"/>
              <a:gd name="connsiteX3" fmla="*/ 631633 w 631633"/>
              <a:gd name="connsiteY3" fmla="*/ 1916935 h 1916935"/>
              <a:gd name="connsiteX4" fmla="*/ 631633 w 631633"/>
              <a:gd name="connsiteY4" fmla="*/ 1916935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33" h="1916935">
                <a:moveTo>
                  <a:pt x="620616" y="0"/>
                </a:moveTo>
                <a:cubicBezTo>
                  <a:pt x="380081" y="374573"/>
                  <a:pt x="139546" y="749147"/>
                  <a:pt x="69773" y="1002535"/>
                </a:cubicBezTo>
                <a:cubicBezTo>
                  <a:pt x="0" y="1255923"/>
                  <a:pt x="108332" y="1367928"/>
                  <a:pt x="201975" y="1520328"/>
                </a:cubicBezTo>
                <a:cubicBezTo>
                  <a:pt x="295618" y="1672728"/>
                  <a:pt x="631633" y="1916935"/>
                  <a:pt x="631633" y="1916935"/>
                </a:cubicBezTo>
                <a:lnTo>
                  <a:pt x="631633" y="191693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 rot="10800000" flipV="1">
            <a:off x="5715000" y="838200"/>
            <a:ext cx="685800" cy="1524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47385" y="4648200"/>
            <a:ext cx="8932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am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283863" y="241129"/>
            <a:ext cx="2438400" cy="6397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LỰC TỪ: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47385" y="868679"/>
            <a:ext cx="25908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200" b="1" i="0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Thí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nghiệm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2743200" y="1186149"/>
            <a:ext cx="3429000" cy="6096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2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1999E-6 L -0.08333 -3.21999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2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8" grpId="0" animBg="1"/>
      <p:bldP spid="103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864166" y="1501966"/>
            <a:ext cx="1295400" cy="1295400"/>
            <a:chOff x="3886200" y="2133600"/>
            <a:chExt cx="1295400" cy="1295400"/>
          </a:xfrm>
        </p:grpSpPr>
        <p:sp>
          <p:nvSpPr>
            <p:cNvPr id="5" name="Isosceles Triangle 4"/>
            <p:cNvSpPr/>
            <p:nvPr/>
          </p:nvSpPr>
          <p:spPr>
            <a:xfrm>
              <a:off x="4384222" y="2402880"/>
              <a:ext cx="299357" cy="85712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248191" y="2418685"/>
              <a:ext cx="571418" cy="124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886200" y="3200400"/>
              <a:ext cx="12954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1467439" y="3206113"/>
            <a:ext cx="533400" cy="1588774"/>
            <a:chOff x="371000" y="3860791"/>
            <a:chExt cx="533400" cy="1588772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 rot="5400000">
              <a:off x="-156686" y="4388477"/>
              <a:ext cx="1588772" cy="533400"/>
              <a:chOff x="2364" y="2982"/>
              <a:chExt cx="1141" cy="672"/>
            </a:xfrm>
          </p:grpSpPr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2364" y="3168"/>
                <a:ext cx="0" cy="288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2401" y="2982"/>
                <a:ext cx="1104" cy="672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CC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vi-VN" u="none">
                  <a:latin typeface="Arial" charset="0"/>
                </a:endParaRPr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>
                <a:off x="2592" y="3240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508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3240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rot="16200000" flipH="1">
              <a:off x="551932" y="4127930"/>
              <a:ext cx="13375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000883">
            <a:off x="3281540" y="1354754"/>
            <a:ext cx="2466243" cy="272435"/>
            <a:chOff x="774303" y="2606671"/>
            <a:chExt cx="2743200" cy="457200"/>
          </a:xfrm>
        </p:grpSpPr>
        <p:sp>
          <p:nvSpPr>
            <p:cNvPr id="4" name="Flowchart: Sort 3"/>
            <p:cNvSpPr/>
            <p:nvPr/>
          </p:nvSpPr>
          <p:spPr>
            <a:xfrm rot="5400000">
              <a:off x="1917303" y="1463671"/>
              <a:ext cx="457200" cy="27432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1272362" y="2184388"/>
              <a:ext cx="392936" cy="1314094"/>
            </a:xfrm>
            <a:prstGeom prst="triangle">
              <a:avLst>
                <a:gd name="adj" fmla="val 55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752600" y="609600"/>
            <a:ext cx="57912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71875"/>
            <a:ext cx="1371600" cy="695325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1371600" cy="609600"/>
          </a:xfrm>
          <a:prstGeom prst="rect">
            <a:avLst/>
          </a:prstGeom>
          <a:noFill/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3737" y="2362200"/>
            <a:ext cx="1598612" cy="1685925"/>
          </a:xfrm>
          <a:prstGeom prst="rect">
            <a:avLst/>
          </a:prstGeom>
          <a:noFill/>
          <a:ln/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891749" y="3133725"/>
            <a:ext cx="76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latin typeface="Arial" charset="0"/>
              </a:rPr>
              <a:t>A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7967949" y="3590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7434549" y="2981325"/>
            <a:ext cx="1143000" cy="381000"/>
            <a:chOff x="1824" y="1536"/>
            <a:chExt cx="2784" cy="645"/>
          </a:xfrm>
        </p:grpSpPr>
        <p:pic>
          <p:nvPicPr>
            <p:cNvPr id="5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</p:spPr>
        </p:pic>
        <p:pic>
          <p:nvPicPr>
            <p:cNvPr id="51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</p:spPr>
        </p:pic>
      </p:grpSp>
      <p:grpSp>
        <p:nvGrpSpPr>
          <p:cNvPr id="52" name="Group 50"/>
          <p:cNvGrpSpPr>
            <a:grpSpLocks/>
          </p:cNvGrpSpPr>
          <p:nvPr/>
        </p:nvGrpSpPr>
        <p:grpSpPr bwMode="auto">
          <a:xfrm rot="-3230375">
            <a:off x="7815549" y="3133726"/>
            <a:ext cx="498475" cy="1212850"/>
            <a:chOff x="2278" y="2679"/>
            <a:chExt cx="314" cy="764"/>
          </a:xfrm>
        </p:grpSpPr>
        <p:sp>
          <p:nvSpPr>
            <p:cNvPr id="53" name="Line 51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99087" y="3505200"/>
            <a:ext cx="1687513" cy="677863"/>
            <a:chOff x="533400" y="5943600"/>
            <a:chExt cx="1382713" cy="601663"/>
          </a:xfrm>
        </p:grpSpPr>
        <p:pic>
          <p:nvPicPr>
            <p:cNvPr id="56" name="Picture 23" descr="BienTro1"/>
            <p:cNvPicPr>
              <a:picLocks noChangeAspect="1" noChangeArrowheads="1"/>
            </p:cNvPicPr>
            <p:nvPr/>
          </p:nvPicPr>
          <p:blipFill>
            <a:blip r:embed="rId7"/>
            <a:srcRect l="16826" t="46861" r="17400" b="17992"/>
            <a:stretch>
              <a:fillRect/>
            </a:stretch>
          </p:blipFill>
          <p:spPr bwMode="auto">
            <a:xfrm>
              <a:off x="533400" y="5943600"/>
              <a:ext cx="1382713" cy="601663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>
            <a:xfrm>
              <a:off x="1143000" y="5943600"/>
              <a:ext cx="152400" cy="76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39000" y="228600"/>
            <a:ext cx="685800" cy="1828800"/>
            <a:chOff x="685800" y="2514600"/>
            <a:chExt cx="914400" cy="2057400"/>
          </a:xfrm>
        </p:grpSpPr>
        <p:sp>
          <p:nvSpPr>
            <p:cNvPr id="66" name="Oval 65"/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entagon 66"/>
            <p:cNvSpPr/>
            <p:nvPr/>
          </p:nvSpPr>
          <p:spPr>
            <a:xfrm rot="16200000">
              <a:off x="495300" y="3581400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/>
            <p:cNvSpPr/>
            <p:nvPr/>
          </p:nvSpPr>
          <p:spPr>
            <a:xfrm rot="5400000">
              <a:off x="931385" y="2628900"/>
              <a:ext cx="381000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 flipH="1" flipV="1">
              <a:off x="958343" y="3004057"/>
              <a:ext cx="304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447800" y="1371600"/>
            <a:ext cx="685800" cy="1828800"/>
            <a:chOff x="685800" y="2514600"/>
            <a:chExt cx="914400" cy="2057400"/>
          </a:xfrm>
        </p:grpSpPr>
        <p:sp>
          <p:nvSpPr>
            <p:cNvPr id="73" name="Oval 72"/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entagon 73"/>
            <p:cNvSpPr/>
            <p:nvPr/>
          </p:nvSpPr>
          <p:spPr>
            <a:xfrm rot="16200000">
              <a:off x="495300" y="3581400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entagon 74"/>
            <p:cNvSpPr/>
            <p:nvPr/>
          </p:nvSpPr>
          <p:spPr>
            <a:xfrm rot="5400000">
              <a:off x="931385" y="2628900"/>
              <a:ext cx="381000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958343" y="3004057"/>
              <a:ext cx="304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/>
          <p:cNvSpPr/>
          <p:nvPr/>
        </p:nvSpPr>
        <p:spPr>
          <a:xfrm>
            <a:off x="914400" y="1648858"/>
            <a:ext cx="837282" cy="2328231"/>
          </a:xfrm>
          <a:custGeom>
            <a:avLst/>
            <a:gdLst>
              <a:gd name="connsiteX0" fmla="*/ 837282 w 837282"/>
              <a:gd name="connsiteY0" fmla="*/ 124858 h 2328231"/>
              <a:gd name="connsiteX1" fmla="*/ 220338 w 837282"/>
              <a:gd name="connsiteY1" fmla="*/ 367229 h 2328231"/>
              <a:gd name="connsiteX2" fmla="*/ 0 w 837282"/>
              <a:gd name="connsiteY2" fmla="*/ 2328231 h 23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282" h="2328231">
                <a:moveTo>
                  <a:pt x="837282" y="124858"/>
                </a:moveTo>
                <a:cubicBezTo>
                  <a:pt x="598583" y="62429"/>
                  <a:pt x="359885" y="0"/>
                  <a:pt x="220338" y="367229"/>
                </a:cubicBezTo>
                <a:cubicBezTo>
                  <a:pt x="80791" y="734458"/>
                  <a:pt x="40395" y="1531344"/>
                  <a:pt x="0" y="232823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489248" y="3924300"/>
            <a:ext cx="1168352" cy="11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844668" y="3908234"/>
            <a:ext cx="6858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Merge 91"/>
          <p:cNvSpPr/>
          <p:nvPr/>
        </p:nvSpPr>
        <p:spPr>
          <a:xfrm>
            <a:off x="6553200" y="3505200"/>
            <a:ext cx="152400" cy="304800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rot="16200000" flipH="1">
            <a:off x="7086434" y="1077984"/>
            <a:ext cx="1871133" cy="892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7017745" y="2394333"/>
            <a:ext cx="550843" cy="1252250"/>
          </a:xfrm>
          <a:custGeom>
            <a:avLst/>
            <a:gdLst>
              <a:gd name="connsiteX0" fmla="*/ 550843 w 550843"/>
              <a:gd name="connsiteY0" fmla="*/ 150563 h 1252250"/>
              <a:gd name="connsiteX1" fmla="*/ 99151 w 550843"/>
              <a:gd name="connsiteY1" fmla="*/ 183614 h 1252250"/>
              <a:gd name="connsiteX2" fmla="*/ 0 w 550843"/>
              <a:gd name="connsiteY2" fmla="*/ 1252250 h 12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43" h="1252250">
                <a:moveTo>
                  <a:pt x="550843" y="150563"/>
                </a:moveTo>
                <a:cubicBezTo>
                  <a:pt x="370900" y="75281"/>
                  <a:pt x="190958" y="0"/>
                  <a:pt x="99151" y="183614"/>
                </a:cubicBezTo>
                <a:cubicBezTo>
                  <a:pt x="7344" y="367228"/>
                  <a:pt x="3672" y="809739"/>
                  <a:pt x="0" y="125225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984694" y="2511846"/>
            <a:ext cx="2095041" cy="2102386"/>
          </a:xfrm>
          <a:custGeom>
            <a:avLst/>
            <a:gdLst>
              <a:gd name="connsiteX0" fmla="*/ 1509311 w 2095041"/>
              <a:gd name="connsiteY0" fmla="*/ 0 h 2102386"/>
              <a:gd name="connsiteX1" fmla="*/ 1994053 w 2095041"/>
              <a:gd name="connsiteY1" fmla="*/ 793214 h 2102386"/>
              <a:gd name="connsiteX2" fmla="*/ 2027104 w 2095041"/>
              <a:gd name="connsiteY2" fmla="*/ 1410159 h 2102386"/>
              <a:gd name="connsiteX3" fmla="*/ 1586429 w 2095041"/>
              <a:gd name="connsiteY3" fmla="*/ 2016087 h 2102386"/>
              <a:gd name="connsiteX4" fmla="*/ 903383 w 2095041"/>
              <a:gd name="connsiteY4" fmla="*/ 1927952 h 2102386"/>
              <a:gd name="connsiteX5" fmla="*/ 0 w 2095041"/>
              <a:gd name="connsiteY5" fmla="*/ 1112703 h 2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041" h="2102386">
                <a:moveTo>
                  <a:pt x="1509311" y="0"/>
                </a:moveTo>
                <a:cubicBezTo>
                  <a:pt x="1708532" y="279094"/>
                  <a:pt x="1907754" y="558188"/>
                  <a:pt x="1994053" y="793214"/>
                </a:cubicBezTo>
                <a:cubicBezTo>
                  <a:pt x="2080352" y="1028241"/>
                  <a:pt x="2095041" y="1206347"/>
                  <a:pt x="2027104" y="1410159"/>
                </a:cubicBezTo>
                <a:cubicBezTo>
                  <a:pt x="1959167" y="1613971"/>
                  <a:pt x="1773716" y="1929788"/>
                  <a:pt x="1586429" y="2016087"/>
                </a:cubicBezTo>
                <a:cubicBezTo>
                  <a:pt x="1399142" y="2102386"/>
                  <a:pt x="1167788" y="2078516"/>
                  <a:pt x="903383" y="1927952"/>
                </a:cubicBezTo>
                <a:cubicBezTo>
                  <a:pt x="638978" y="1777388"/>
                  <a:pt x="319489" y="1445045"/>
                  <a:pt x="0" y="11127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936955" y="572877"/>
            <a:ext cx="631633" cy="1916935"/>
          </a:xfrm>
          <a:custGeom>
            <a:avLst/>
            <a:gdLst>
              <a:gd name="connsiteX0" fmla="*/ 620616 w 631633"/>
              <a:gd name="connsiteY0" fmla="*/ 0 h 1916935"/>
              <a:gd name="connsiteX1" fmla="*/ 69773 w 631633"/>
              <a:gd name="connsiteY1" fmla="*/ 1002535 h 1916935"/>
              <a:gd name="connsiteX2" fmla="*/ 201975 w 631633"/>
              <a:gd name="connsiteY2" fmla="*/ 1520328 h 1916935"/>
              <a:gd name="connsiteX3" fmla="*/ 631633 w 631633"/>
              <a:gd name="connsiteY3" fmla="*/ 1916935 h 1916935"/>
              <a:gd name="connsiteX4" fmla="*/ 631633 w 631633"/>
              <a:gd name="connsiteY4" fmla="*/ 1916935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33" h="1916935">
                <a:moveTo>
                  <a:pt x="620616" y="0"/>
                </a:moveTo>
                <a:cubicBezTo>
                  <a:pt x="380081" y="374573"/>
                  <a:pt x="139546" y="749147"/>
                  <a:pt x="69773" y="1002535"/>
                </a:cubicBezTo>
                <a:cubicBezTo>
                  <a:pt x="0" y="1255923"/>
                  <a:pt x="108332" y="1367928"/>
                  <a:pt x="201975" y="1520328"/>
                </a:cubicBezTo>
                <a:cubicBezTo>
                  <a:pt x="295618" y="1672728"/>
                  <a:pt x="631633" y="1916935"/>
                  <a:pt x="631633" y="1916935"/>
                </a:cubicBezTo>
                <a:lnTo>
                  <a:pt x="631633" y="191693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283863" y="241129"/>
            <a:ext cx="2438400" cy="6397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I./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LỰC TỪ: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47385" y="868679"/>
            <a:ext cx="25908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200" b="1" i="0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Thí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nghiệm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2743200" y="1186149"/>
            <a:ext cx="3429000" cy="6096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247135" y="4267200"/>
            <a:ext cx="8896865" cy="1281113"/>
          </a:xfrm>
          <a:prstGeom prst="cloudCallout">
            <a:avLst>
              <a:gd name="adj1" fmla="val 13009"/>
              <a:gd name="adj2" fmla="val -173505"/>
            </a:avLst>
          </a:prstGeom>
          <a:solidFill>
            <a:schemeClr val="bg2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02700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341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25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09" y="319813"/>
            <a:ext cx="2743200" cy="63976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I./ </a:t>
            </a:r>
            <a:r>
              <a:rPr lang="en-US" sz="2800" b="1" u="sng" dirty="0">
                <a:solidFill>
                  <a:srgbClr val="FF0000"/>
                </a:solidFill>
              </a:rPr>
              <a:t>LỰC TỪ: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799" y="959575"/>
            <a:ext cx="8534402" cy="33838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32488"/>
            <a:ext cx="895350" cy="8270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NOersted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0597" y="3352800"/>
            <a:ext cx="4572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81400" y="609600"/>
            <a:ext cx="495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22.1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TN Ơ-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xtet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Ơ-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xtet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1820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XX.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Oersted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914400"/>
            <a:ext cx="2971800" cy="4289286"/>
            <a:chOff x="304800" y="381000"/>
            <a:chExt cx="2971800" cy="4289286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04800" y="3962400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Hans 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Christian </a:t>
              </a:r>
              <a:r>
                <a:rPr lang="en-US" sz="2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Oersted</a:t>
              </a: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(1777 </a:t>
              </a: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– 1851)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81000"/>
              <a:ext cx="2743200" cy="367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1A4-C74F-41FB-9180-4370FCB31BAE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7309" y="319813"/>
            <a:ext cx="2743200" cy="63976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I./ </a:t>
            </a:r>
            <a:r>
              <a:rPr lang="en-US" sz="2800" b="1" u="sng" dirty="0">
                <a:solidFill>
                  <a:srgbClr val="FF0000"/>
                </a:solidFill>
              </a:rPr>
              <a:t>LỰC TỪ: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798" y="959575"/>
            <a:ext cx="8774935" cy="18598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(SGK)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từ.</a:t>
            </a:r>
            <a:endParaRPr lang="en-US" sz="24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32488"/>
            <a:ext cx="895350" cy="8270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799" y="10297"/>
            <a:ext cx="877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22. TÁC DỤNG TỪ CỦA DÒNG ĐIỆN – TỪ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438400"/>
            <a:ext cx="2743200" cy="6397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II./ </a:t>
            </a:r>
            <a:r>
              <a:rPr lang="en-US" sz="2800" b="1" u="sng" dirty="0" smtClean="0">
                <a:solidFill>
                  <a:srgbClr val="FF0000"/>
                </a:solidFill>
              </a:rPr>
              <a:t>TỪ TRƯỜNG: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1944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u="sng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9&quot;&gt;&lt;property id=&quot;20148&quot; value=&quot;5&quot;/&gt;&lt;property id=&quot;20300&quot; value=&quot;Slide 5&quot;/&gt;&lt;property id=&quot;20307&quot; value=&quot;259&quot;/&gt;&lt;/object&gt;&lt;object type=&quot;3&quot; unique_id=&quot;10010&quot;&gt;&lt;property id=&quot;20148&quot; value=&quot;5&quot;/&gt;&lt;property id=&quot;20300&quot; value=&quot;Slide 6 - &amp;quot;I./ LỰC TỪ:&amp;quot;&quot;/&gt;&lt;property id=&quot;20307&quot; value=&quot;279&quot;/&gt;&lt;/object&gt;&lt;object type=&quot;3&quot; unique_id=&quot;10011&quot;&gt;&lt;property id=&quot;20148&quot; value=&quot;5&quot;/&gt;&lt;property id=&quot;20300&quot; value=&quot;Slide 7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1 - &amp;quot;I./ LỰC TỪ:&amp;#x0D;&amp;#x0A;II./ TỪ TRƯỜNG:&amp;quot;&quot;/&gt;&lt;property id=&quot;20307&quot; value=&quot;261&quot;/&gt;&lt;/object&gt;&lt;object type=&quot;3&quot; unique_id=&quot;10014&quot;&gt;&lt;property id=&quot;20148&quot; value=&quot;5&quot;/&gt;&lt;property id=&quot;20300&quot; value=&quot;Slide 16&quot;/&gt;&lt;property id=&quot;20307&quot; value=&quot;263&quot;/&gt;&lt;/object&gt;&lt;object type=&quot;3&quot; unique_id=&quot;10016&quot;&gt;&lt;property id=&quot;20148&quot; value=&quot;5&quot;/&gt;&lt;property id=&quot;20300&quot; value=&quot;Slide 19&quot;/&gt;&lt;property id=&quot;20307&quot; value=&quot;271&quot;/&gt;&lt;/object&gt;&lt;object type=&quot;3&quot; unique_id=&quot;10018&quot;&gt;&lt;property id=&quot;20148&quot; value=&quot;5&quot;/&gt;&lt;property id=&quot;20300&quot; value=&quot;Slide 23&quot;/&gt;&lt;property id=&quot;20307&quot; value=&quot;274&quot;/&gt;&lt;/object&gt;&lt;object type=&quot;3&quot; unique_id=&quot;10019&quot;&gt;&lt;property id=&quot;20148&quot; value=&quot;5&quot;/&gt;&lt;property id=&quot;20300&quot; value=&quot;Slide 24&quot;/&gt;&lt;property id=&quot;20307&quot; value=&quot;282&quot;/&gt;&lt;/object&gt;&lt;object type=&quot;3&quot; unique_id=&quot;10020&quot;&gt;&lt;property id=&quot;20148&quot; value=&quot;5&quot;/&gt;&lt;property id=&quot;20300&quot; value=&quot;Slide 26&quot;/&gt;&lt;property id=&quot;20307&quot; value=&quot;276&quot;/&gt;&lt;/object&gt;&lt;object type=&quot;3&quot; unique_id=&quot;10021&quot;&gt;&lt;property id=&quot;20148&quot; value=&quot;5&quot;/&gt;&lt;property id=&quot;20300&quot; value=&quot;Slide 27&quot;/&gt;&lt;property id=&quot;20307&quot; value=&quot;277&quot;/&gt;&lt;/object&gt;&lt;object type=&quot;3&quot; unique_id=&quot;10208&quot;&gt;&lt;property id=&quot;20148&quot; value=&quot;5&quot;/&gt;&lt;property id=&quot;20300&quot; value=&quot;Slide 8&quot;/&gt;&lt;property id=&quot;20307&quot; value=&quot;283&quot;/&gt;&lt;/object&gt;&lt;object type=&quot;3&quot; unique_id=&quot;10437&quot;&gt;&lt;property id=&quot;20148&quot; value=&quot;5&quot;/&gt;&lt;property id=&quot;20300&quot; value=&quot;Slide 10&quot;/&gt;&lt;property id=&quot;20307&quot; value=&quot;284&quot;/&gt;&lt;/object&gt;&lt;object type=&quot;3&quot; unique_id=&quot;10439&quot;&gt;&lt;property id=&quot;20148&quot; value=&quot;5&quot;/&gt;&lt;property id=&quot;20300&quot; value=&quot;Slide 12&quot;/&gt;&lt;property id=&quot;20307&quot; value=&quot;286&quot;/&gt;&lt;/object&gt;&lt;object type=&quot;3&quot; unique_id=&quot;10440&quot;&gt;&lt;property id=&quot;20148&quot; value=&quot;5&quot;/&gt;&lt;property id=&quot;20300&quot; value=&quot;Slide 13&quot;/&gt;&lt;property id=&quot;20307&quot; value=&quot;287&quot;/&gt;&lt;/object&gt;&lt;object type=&quot;3&quot; unique_id=&quot;10441&quot;&gt;&lt;property id=&quot;20148&quot; value=&quot;5&quot;/&gt;&lt;property id=&quot;20300&quot; value=&quot;Slide 14&quot;/&gt;&lt;property id=&quot;20307&quot; value=&quot;288&quot;/&gt;&lt;/object&gt;&lt;object type=&quot;3&quot; unique_id=&quot;10442&quot;&gt;&lt;property id=&quot;20148&quot; value=&quot;5&quot;/&gt;&lt;property id=&quot;20300&quot; value=&quot;Slide 15&quot;/&gt;&lt;property id=&quot;20307&quot; value=&quot;289&quot;/&gt;&lt;/object&gt;&lt;object type=&quot;3&quot; unique_id=&quot;10443&quot;&gt;&lt;property id=&quot;20148&quot; value=&quot;5&quot;/&gt;&lt;property id=&quot;20300&quot; value=&quot;Slide 25&quot;/&gt;&lt;property id=&quot;20307&quot; value=&quot;291&quot;/&gt;&lt;/object&gt;&lt;object type=&quot;3&quot; unique_id=&quot;10548&quot;&gt;&lt;property id=&quot;20148&quot; value=&quot;5&quot;/&gt;&lt;property id=&quot;20300&quot; value=&quot;Slide 17&quot;/&gt;&lt;property id=&quot;20307&quot; value=&quot;292&quot;/&gt;&lt;/object&gt;&lt;object type=&quot;3&quot; unique_id=&quot;10549&quot;&gt;&lt;property id=&quot;20148&quot; value=&quot;5&quot;/&gt;&lt;property id=&quot;20300&quot; value=&quot;Slide 18&quot;/&gt;&lt;property id=&quot;20307&quot; value=&quot;293&quot;/&gt;&lt;/object&gt;&lt;object type=&quot;3&quot; unique_id=&quot;11450&quot;&gt;&lt;property id=&quot;20148&quot; value=&quot;5&quot;/&gt;&lt;property id=&quot;20300&quot; value=&quot;Slide 3&quot;/&gt;&lt;property id=&quot;20307&quot; value=&quot;294&quot;/&gt;&lt;/object&gt;&lt;object type=&quot;3&quot; unique_id=&quot;11451&quot;&gt;&lt;property id=&quot;20148&quot; value=&quot;5&quot;/&gt;&lt;property id=&quot;20300&quot; value=&quot;Slide 20&quot;/&gt;&lt;property id=&quot;20307&quot; value=&quot;295&quot;/&gt;&lt;/object&gt;&lt;object type=&quot;3&quot; unique_id=&quot;11452&quot;&gt;&lt;property id=&quot;20148&quot; value=&quot;5&quot;/&gt;&lt;property id=&quot;20300&quot; value=&quot;Slide 21&quot;/&gt;&lt;property id=&quot;20307&quot; value=&quot;296&quot;/&gt;&lt;/object&gt;&lt;object type=&quot;3&quot; unique_id=&quot;11453&quot;&gt;&lt;property id=&quot;20148&quot; value=&quot;5&quot;/&gt;&lt;property id=&quot;20300&quot; value=&quot;Slide 22&quot;/&gt;&lt;property id=&quot;20307&quot; value=&quot;29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1676</TotalTime>
  <Words>1947</Words>
  <Application>Microsoft Office PowerPoint</Application>
  <PresentationFormat>On-screen Show (4:3)</PresentationFormat>
  <Paragraphs>198</Paragraphs>
  <Slides>30</Slides>
  <Notes>0</Notes>
  <HiddenSlides>0</HiddenSlides>
  <MMClips>16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I./ LỰC TỪ:</vt:lpstr>
      <vt:lpstr>PowerPoint Presentation</vt:lpstr>
      <vt:lpstr>I./ LỰC TỪ: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 TUYEN</cp:lastModifiedBy>
  <cp:revision>204</cp:revision>
  <dcterms:created xsi:type="dcterms:W3CDTF">2010-10-31T12:24:40Z</dcterms:created>
  <dcterms:modified xsi:type="dcterms:W3CDTF">2020-12-02T12:15:14Z</dcterms:modified>
</cp:coreProperties>
</file>